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46627" y="10092329"/>
            <a:ext cx="1248410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97305" y="10092329"/>
            <a:ext cx="1167130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20407" y="10092329"/>
            <a:ext cx="161925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HL.v.Gerrevink@overijssel.nl" TargetMode="External"/><Relationship Id="rId3" Type="http://schemas.openxmlformats.org/officeDocument/2006/relationships/hyperlink" Target="mailto:GA.Botterhuis@overijssel.nl" TargetMode="External"/><Relationship Id="rId4" Type="http://schemas.openxmlformats.org/officeDocument/2006/relationships/hyperlink" Target="mailto:gbosmans1956@kpnmail.nl" TargetMode="External"/><Relationship Id="rId5" Type="http://schemas.openxmlformats.org/officeDocument/2006/relationships/hyperlink" Target="mailto:r.meertens@upcmail.nl" TargetMode="External"/><Relationship Id="rId6" Type="http://schemas.openxmlformats.org/officeDocument/2006/relationships/hyperlink" Target="mailto:leijansen@home.nl" TargetMode="External"/><Relationship Id="rId7" Type="http://schemas.openxmlformats.org/officeDocument/2006/relationships/hyperlink" Target="mailto:grazo@planet.nl" TargetMode="External"/><Relationship Id="rId8" Type="http://schemas.openxmlformats.org/officeDocument/2006/relationships/hyperlink" Target="mailto:ekoffeman@faunabeheereenheid.nl" TargetMode="External"/><Relationship Id="rId9" Type="http://schemas.openxmlformats.org/officeDocument/2006/relationships/hyperlink" Target="mailto:r.altena@drenthe.nl" TargetMode="External"/><Relationship Id="rId10" Type="http://schemas.openxmlformats.org/officeDocument/2006/relationships/hyperlink" Target="mailto:r.vos@provinciegroningen.nl" TargetMode="External"/><Relationship Id="rId11" Type="http://schemas.openxmlformats.org/officeDocument/2006/relationships/hyperlink" Target="mailto:oostenbrink@dejachtopzichter.nl" TargetMode="External"/><Relationship Id="rId12" Type="http://schemas.openxmlformats.org/officeDocument/2006/relationships/hyperlink" Target="mailto:nvic@nvwa.l" TargetMode="External"/><Relationship Id="rId13" Type="http://schemas.openxmlformats.org/officeDocument/2006/relationships/hyperlink" Target="http://www.wur.nl/formuliernvwa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ctgb.nl/toelatingen/afrikaanse-varkenspes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81123" y="902461"/>
            <a:ext cx="3970654" cy="51689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276860" marR="5080" indent="-264795">
              <a:lnSpc>
                <a:spcPct val="101299"/>
              </a:lnSpc>
              <a:spcBef>
                <a:spcPts val="75"/>
              </a:spcBef>
            </a:pPr>
            <a:r>
              <a:rPr dirty="0" sz="1600" b="1">
                <a:solidFill>
                  <a:srgbClr val="3366CC"/>
                </a:solidFill>
                <a:latin typeface="Verdana"/>
                <a:cs typeface="Verdana"/>
              </a:rPr>
              <a:t>Protocol</a:t>
            </a:r>
            <a:r>
              <a:rPr dirty="0" sz="1600" spc="120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600" b="1">
                <a:solidFill>
                  <a:srgbClr val="3366CC"/>
                </a:solidFill>
                <a:latin typeface="Verdana"/>
                <a:cs typeface="Verdana"/>
              </a:rPr>
              <a:t>melden</a:t>
            </a:r>
            <a:r>
              <a:rPr dirty="0" sz="1600" spc="130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600" b="1">
                <a:solidFill>
                  <a:srgbClr val="3366CC"/>
                </a:solidFill>
                <a:latin typeface="Verdana"/>
                <a:cs typeface="Verdana"/>
              </a:rPr>
              <a:t>en</a:t>
            </a:r>
            <a:r>
              <a:rPr dirty="0" sz="1600" spc="130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600" spc="-10" b="1">
                <a:solidFill>
                  <a:srgbClr val="3366CC"/>
                </a:solidFill>
                <a:latin typeface="Verdana"/>
                <a:cs typeface="Verdana"/>
              </a:rPr>
              <a:t>monstername </a:t>
            </a:r>
            <a:r>
              <a:rPr dirty="0" sz="1600" b="1">
                <a:solidFill>
                  <a:srgbClr val="3366CC"/>
                </a:solidFill>
                <a:latin typeface="Verdana"/>
                <a:cs typeface="Verdana"/>
              </a:rPr>
              <a:t>gevonden</a:t>
            </a:r>
            <a:r>
              <a:rPr dirty="0" sz="1600" spc="15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600" b="1">
                <a:solidFill>
                  <a:srgbClr val="3366CC"/>
                </a:solidFill>
                <a:latin typeface="Verdana"/>
                <a:cs typeface="Verdana"/>
              </a:rPr>
              <a:t>kadaver</a:t>
            </a:r>
            <a:r>
              <a:rPr dirty="0" sz="1600" spc="16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600" b="1">
                <a:solidFill>
                  <a:srgbClr val="3366CC"/>
                </a:solidFill>
                <a:latin typeface="Verdana"/>
                <a:cs typeface="Verdana"/>
              </a:rPr>
              <a:t>wild</a:t>
            </a:r>
            <a:r>
              <a:rPr dirty="0" sz="1600" spc="15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600" spc="-10" b="1">
                <a:solidFill>
                  <a:srgbClr val="3366CC"/>
                </a:solidFill>
                <a:latin typeface="Verdana"/>
                <a:cs typeface="Verdana"/>
              </a:rPr>
              <a:t>zwijn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790955" y="1458467"/>
            <a:ext cx="6159500" cy="19050"/>
          </a:xfrm>
          <a:custGeom>
            <a:avLst/>
            <a:gdLst/>
            <a:ahLst/>
            <a:cxnLst/>
            <a:rect l="l" t="t" r="r" b="b"/>
            <a:pathLst>
              <a:path w="6159500" h="19050">
                <a:moveTo>
                  <a:pt x="6158992" y="0"/>
                </a:moveTo>
                <a:lnTo>
                  <a:pt x="0" y="0"/>
                </a:lnTo>
                <a:lnTo>
                  <a:pt x="0" y="19050"/>
                </a:lnTo>
                <a:lnTo>
                  <a:pt x="6158992" y="19050"/>
                </a:lnTo>
                <a:lnTo>
                  <a:pt x="615899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97305" y="1750060"/>
            <a:ext cx="5691505" cy="1143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95"/>
              </a:spcBef>
            </a:pPr>
            <a:r>
              <a:rPr dirty="0" sz="900">
                <a:latin typeface="Verdana"/>
                <a:cs typeface="Verdana"/>
              </a:rPr>
              <a:t>Dit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protocol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beschrijft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wat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gedaan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bij 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vondst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één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wilde </a:t>
            </a:r>
            <a:r>
              <a:rPr dirty="0" sz="900">
                <a:latin typeface="Verdana"/>
                <a:cs typeface="Verdana"/>
              </a:rPr>
              <a:t>zwijnen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situatie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dat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Nederland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b="1" i="1">
                <a:latin typeface="Verdana-BoldItalic"/>
                <a:cs typeface="Verdana-BoldItalic"/>
              </a:rPr>
              <a:t>geen</a:t>
            </a:r>
            <a:r>
              <a:rPr dirty="0" sz="900" spc="5" b="1" i="1">
                <a:latin typeface="Verdana-BoldItalic"/>
                <a:cs typeface="Verdana-BoldItalic"/>
              </a:rPr>
              <a:t> </a:t>
            </a:r>
            <a:r>
              <a:rPr dirty="0" sz="900">
                <a:latin typeface="Verdana"/>
                <a:cs typeface="Verdana"/>
              </a:rPr>
              <a:t>besmetting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Afrikaanse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varkenspest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(AVP)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is </a:t>
            </a:r>
            <a:r>
              <a:rPr dirty="0" sz="900" spc="-10">
                <a:latin typeface="Verdana"/>
                <a:cs typeface="Verdana"/>
              </a:rPr>
              <a:t>vastgesteld.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Verdana"/>
              <a:cs typeface="Verdana"/>
            </a:endParaRPr>
          </a:p>
          <a:p>
            <a:pPr marL="12700" marR="165735">
              <a:lnSpc>
                <a:spcPct val="116700"/>
              </a:lnSpc>
            </a:pP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protocol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gaat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uitsluitend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over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wilde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zwijnen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specifiek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opgesteld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behoeve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20">
                <a:latin typeface="Verdana"/>
                <a:cs typeface="Verdana"/>
              </a:rPr>
              <a:t>AVP- </a:t>
            </a:r>
            <a:r>
              <a:rPr dirty="0" sz="900" spc="-10">
                <a:latin typeface="Verdana"/>
                <a:cs typeface="Verdana"/>
              </a:rPr>
              <a:t>verdenkingen.</a:t>
            </a:r>
            <a:endParaRPr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protocol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bedoeld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coördinatoren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gaan </a:t>
            </a:r>
            <a:r>
              <a:rPr dirty="0" sz="900" spc="-10">
                <a:latin typeface="Verdana"/>
                <a:cs typeface="Verdana"/>
              </a:rPr>
              <a:t>bemonsteren.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5" name="object 5" descr=""/>
          <p:cNvSpPr txBox="1"/>
          <p:nvPr/>
        </p:nvSpPr>
        <p:spPr>
          <a:xfrm>
            <a:off x="966216" y="3065017"/>
            <a:ext cx="6037580" cy="1628139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</a:pPr>
            <a:r>
              <a:rPr dirty="0" sz="900" b="1">
                <a:latin typeface="Verdana"/>
                <a:cs typeface="Verdana"/>
              </a:rPr>
              <a:t>Overzicht</a:t>
            </a:r>
            <a:r>
              <a:rPr dirty="0" sz="900" spc="-20" b="1">
                <a:latin typeface="Verdana"/>
                <a:cs typeface="Verdana"/>
              </a:rPr>
              <a:t> </a:t>
            </a:r>
            <a:r>
              <a:rPr dirty="0" sz="900" spc="-10" b="1">
                <a:latin typeface="Verdana"/>
                <a:cs typeface="Verdana"/>
              </a:rPr>
              <a:t>stappen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Verdana"/>
              <a:cs typeface="Verdana"/>
            </a:endParaRPr>
          </a:p>
          <a:p>
            <a:pPr marL="300355" indent="-228600">
              <a:lnSpc>
                <a:spcPct val="100000"/>
              </a:lnSpc>
              <a:buFont typeface="Wingdings"/>
              <a:buChar char=""/>
              <a:tabLst>
                <a:tab pos="300355" algn="l"/>
              </a:tabLst>
            </a:pPr>
            <a:r>
              <a:rPr dirty="0" sz="900">
                <a:latin typeface="Verdana"/>
                <a:cs typeface="Verdana"/>
              </a:rPr>
              <a:t>Vondst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dood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wild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zwijn </a:t>
            </a:r>
            <a:r>
              <a:rPr dirty="0" sz="900" spc="-10">
                <a:latin typeface="Verdana"/>
                <a:cs typeface="Verdana"/>
              </a:rPr>
              <a:t>(kadaver)</a:t>
            </a:r>
            <a:endParaRPr sz="900">
              <a:latin typeface="Verdana"/>
              <a:cs typeface="Verdana"/>
            </a:endParaRPr>
          </a:p>
          <a:p>
            <a:pPr marL="300355" indent="-228600">
              <a:lnSpc>
                <a:spcPct val="100000"/>
              </a:lnSpc>
              <a:spcBef>
                <a:spcPts val="180"/>
              </a:spcBef>
              <a:buFont typeface="Wingdings"/>
              <a:buChar char=""/>
              <a:tabLst>
                <a:tab pos="300355" algn="l"/>
              </a:tabLst>
            </a:pPr>
            <a:r>
              <a:rPr dirty="0" sz="900">
                <a:latin typeface="Verdana"/>
                <a:cs typeface="Verdana"/>
              </a:rPr>
              <a:t>Coördinator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beoordeelt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kadaver</a:t>
            </a:r>
            <a:endParaRPr sz="900">
              <a:latin typeface="Verdana"/>
              <a:cs typeface="Verdana"/>
            </a:endParaRPr>
          </a:p>
          <a:p>
            <a:pPr marL="300355" marR="498475" indent="-228600">
              <a:lnSpc>
                <a:spcPts val="1260"/>
              </a:lnSpc>
              <a:spcBef>
                <a:spcPts val="70"/>
              </a:spcBef>
              <a:buFont typeface="Wingdings"/>
              <a:buChar char=""/>
              <a:tabLst>
                <a:tab pos="300355" algn="l"/>
              </a:tabLst>
            </a:pP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geval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verdenking: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informeren NVWA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volgens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instructie</a:t>
            </a:r>
            <a:r>
              <a:rPr dirty="0" sz="900" spc="-10">
                <a:latin typeface="Verdana"/>
                <a:cs typeface="Verdana"/>
              </a:rPr>
              <a:t> onderzoeksmateriaal </a:t>
            </a:r>
            <a:r>
              <a:rPr dirty="0" sz="900">
                <a:latin typeface="Verdana"/>
                <a:cs typeface="Verdana"/>
              </a:rPr>
              <a:t>afnemen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insturen.</a:t>
            </a:r>
            <a:endParaRPr sz="900">
              <a:latin typeface="Verdana"/>
              <a:cs typeface="Verdana"/>
            </a:endParaRPr>
          </a:p>
          <a:p>
            <a:pPr marL="300355" indent="-2286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00355" algn="l"/>
              </a:tabLst>
            </a:pPr>
            <a:r>
              <a:rPr dirty="0" sz="900">
                <a:latin typeface="Verdana"/>
                <a:cs typeface="Verdana"/>
              </a:rPr>
              <a:t>Indien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verdenking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handelt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coördinator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volgens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regulier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protocol/werkwijze</a:t>
            </a:r>
            <a:endParaRPr sz="900">
              <a:latin typeface="Verdana"/>
              <a:cs typeface="Verdana"/>
            </a:endParaRPr>
          </a:p>
          <a:p>
            <a:pPr marL="300355">
              <a:lnSpc>
                <a:spcPct val="100000"/>
              </a:lnSpc>
              <a:spcBef>
                <a:spcPts val="180"/>
              </a:spcBef>
            </a:pPr>
            <a:r>
              <a:rPr dirty="0" sz="900" spc="-25">
                <a:latin typeface="Verdana"/>
                <a:cs typeface="Verdana"/>
              </a:rPr>
              <a:t>af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97305" y="5029707"/>
            <a:ext cx="6122035" cy="258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Vondst</a:t>
            </a:r>
            <a:r>
              <a:rPr dirty="0" sz="1200" spc="-1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kadaver</a:t>
            </a:r>
            <a:r>
              <a:rPr dirty="0" sz="1200" spc="-10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van</a:t>
            </a:r>
            <a:r>
              <a:rPr dirty="0" sz="1200" spc="-20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een</a:t>
            </a:r>
            <a:r>
              <a:rPr dirty="0" sz="1200" spc="-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wild</a:t>
            </a:r>
            <a:r>
              <a:rPr dirty="0" sz="1200" spc="-1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spc="-10" b="1">
                <a:solidFill>
                  <a:srgbClr val="3366CC"/>
                </a:solidFill>
                <a:latin typeface="Verdana"/>
                <a:cs typeface="Verdana"/>
              </a:rPr>
              <a:t>zwijn</a:t>
            </a:r>
            <a:endParaRPr sz="1200">
              <a:latin typeface="Verdana"/>
              <a:cs typeface="Verdana"/>
            </a:endParaRPr>
          </a:p>
          <a:p>
            <a:pPr marL="12700" marR="136525">
              <a:lnSpc>
                <a:spcPct val="116100"/>
              </a:lnSpc>
              <a:spcBef>
                <a:spcPts val="1110"/>
              </a:spcBef>
            </a:pPr>
            <a:r>
              <a:rPr dirty="0" sz="900">
                <a:latin typeface="Verdana"/>
                <a:cs typeface="Verdana"/>
              </a:rPr>
              <a:t>Elk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gevonden kadaver,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waarbij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sprake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andere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duidelijke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doodsoorzaak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(zoals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genoemd </a:t>
            </a:r>
            <a:r>
              <a:rPr dirty="0" sz="900">
                <a:latin typeface="Verdana"/>
                <a:cs typeface="Verdana"/>
              </a:rPr>
              <a:t>bij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criteria),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beschouwd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als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b="1">
                <a:latin typeface="Verdana"/>
                <a:cs typeface="Verdana"/>
              </a:rPr>
              <a:t>verdenking</a:t>
            </a:r>
            <a:r>
              <a:rPr dirty="0" sz="900" spc="-5" b="1">
                <a:latin typeface="Verdana"/>
                <a:cs typeface="Verdana"/>
              </a:rPr>
              <a:t> </a:t>
            </a:r>
            <a:r>
              <a:rPr dirty="0" sz="900" spc="-20" b="1">
                <a:latin typeface="Verdana"/>
                <a:cs typeface="Verdana"/>
              </a:rPr>
              <a:t>AVP</a:t>
            </a:r>
            <a:r>
              <a:rPr dirty="0" sz="900" spc="-20">
                <a:latin typeface="Verdana"/>
                <a:cs typeface="Verdana"/>
              </a:rPr>
              <a:t>.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Verdana"/>
              <a:cs typeface="Verdana"/>
            </a:endParaRPr>
          </a:p>
          <a:p>
            <a:pPr marL="12700" marR="4439920">
              <a:lnSpc>
                <a:spcPct val="116100"/>
              </a:lnSpc>
            </a:pPr>
            <a:r>
              <a:rPr dirty="0" u="sng" sz="9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Criteria</a:t>
            </a:r>
            <a:r>
              <a:rPr dirty="0" u="sng" sz="900" spc="-2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voor verdenking </a:t>
            </a:r>
            <a:r>
              <a:rPr dirty="0" u="sng" sz="900" spc="-2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AVP</a:t>
            </a:r>
            <a:r>
              <a:rPr dirty="0" sz="900" spc="-2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zwijn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heeft</a:t>
            </a:r>
            <a:endParaRPr sz="9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900">
                <a:latin typeface="Verdana"/>
                <a:cs typeface="Verdana"/>
              </a:rPr>
              <a:t>geen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sporen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 </a:t>
            </a:r>
            <a:r>
              <a:rPr dirty="0" sz="900" spc="-10">
                <a:latin typeface="Verdana"/>
                <a:cs typeface="Verdana"/>
              </a:rPr>
              <a:t>aanrijding/verkeersongeval</a:t>
            </a:r>
            <a:endParaRPr sz="9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900">
                <a:latin typeface="Verdana"/>
                <a:cs typeface="Verdana"/>
              </a:rPr>
              <a:t>geen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sporen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 </a:t>
            </a:r>
            <a:r>
              <a:rPr dirty="0" sz="900" spc="-10">
                <a:latin typeface="Verdana"/>
                <a:cs typeface="Verdana"/>
              </a:rPr>
              <a:t>afschot</a:t>
            </a:r>
            <a:endParaRPr sz="9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900">
                <a:latin typeface="Verdana"/>
                <a:cs typeface="Verdana"/>
              </a:rPr>
              <a:t>geen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sporen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 </a:t>
            </a:r>
            <a:r>
              <a:rPr dirty="0" sz="900" spc="-10">
                <a:latin typeface="Verdana"/>
                <a:cs typeface="Verdana"/>
              </a:rPr>
              <a:t>stroperij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Verdana"/>
              <a:cs typeface="Verdana"/>
            </a:endParaRPr>
          </a:p>
          <a:p>
            <a:pPr marL="12700" marR="218440">
              <a:lnSpc>
                <a:spcPct val="116100"/>
              </a:lnSpc>
            </a:pPr>
            <a:r>
              <a:rPr dirty="0" sz="900">
                <a:latin typeface="Verdana"/>
                <a:cs typeface="Verdana"/>
              </a:rPr>
              <a:t>Indien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twee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 meer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dergelijke kadavers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elkaar worden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gevonden,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 sprake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 </a:t>
            </a:r>
            <a:r>
              <a:rPr dirty="0" sz="900" spc="-10" b="1">
                <a:latin typeface="Verdana"/>
                <a:cs typeface="Verdana"/>
              </a:rPr>
              <a:t>ernstige verdenking</a:t>
            </a:r>
            <a:r>
              <a:rPr dirty="0" sz="900" spc="-10">
                <a:latin typeface="Verdana"/>
                <a:cs typeface="Verdana"/>
              </a:rPr>
              <a:t>.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Verdana"/>
              <a:cs typeface="Verdana"/>
            </a:endParaRPr>
          </a:p>
          <a:p>
            <a:pPr marL="12700" marR="5080">
              <a:lnSpc>
                <a:spcPct val="116700"/>
              </a:lnSpc>
            </a:pPr>
            <a:r>
              <a:rPr dirty="0" sz="900">
                <a:latin typeface="Verdana"/>
                <a:cs typeface="Verdana"/>
              </a:rPr>
              <a:t>Advies: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blijf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minimaal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5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afstand,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raak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niet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verplaats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niet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tot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nader</a:t>
            </a:r>
            <a:r>
              <a:rPr dirty="0" sz="900" spc="-10">
                <a:latin typeface="Verdana"/>
                <a:cs typeface="Verdana"/>
              </a:rPr>
              <a:t> orde. </a:t>
            </a:r>
            <a:r>
              <a:rPr dirty="0" sz="900">
                <a:latin typeface="Verdana"/>
                <a:cs typeface="Verdana"/>
              </a:rPr>
              <a:t>Neem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contact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coördinator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desbetreffende </a:t>
            </a:r>
            <a:r>
              <a:rPr dirty="0" sz="900" spc="-10">
                <a:latin typeface="Verdana"/>
                <a:cs typeface="Verdana"/>
              </a:rPr>
              <a:t>provincie.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97305" y="902461"/>
            <a:ext cx="36283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Coördinator</a:t>
            </a:r>
            <a:r>
              <a:rPr dirty="0" sz="1200" spc="-2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aan</a:t>
            </a:r>
            <a:r>
              <a:rPr dirty="0" sz="1200" spc="-1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wie</a:t>
            </a:r>
            <a:r>
              <a:rPr dirty="0" sz="1200" spc="-10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vondst</a:t>
            </a:r>
            <a:r>
              <a:rPr dirty="0" sz="1200" spc="-10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wordt</a:t>
            </a:r>
            <a:r>
              <a:rPr dirty="0" sz="1200" spc="-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spc="-10" b="1">
                <a:solidFill>
                  <a:srgbClr val="3366CC"/>
                </a:solidFill>
                <a:latin typeface="Verdana"/>
                <a:cs typeface="Verdana"/>
              </a:rPr>
              <a:t>gemeld</a:t>
            </a:r>
            <a:endParaRPr sz="1200">
              <a:latin typeface="Verdana"/>
              <a:cs typeface="Verdan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81405" y="1251965"/>
          <a:ext cx="6654800" cy="41560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4360"/>
                <a:gridCol w="988060"/>
                <a:gridCol w="2275840"/>
                <a:gridCol w="1438910"/>
              </a:tblGrid>
              <a:tr h="33655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Naam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&amp;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functie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Provincie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E-mailadres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Telefoonnummer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Harold van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Gerrevink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Coördinator</a:t>
                      </a:r>
                      <a:r>
                        <a:rPr dirty="0" sz="9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wilde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zwijnen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Overijssel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  <a:hlinkClick r:id="rId2"/>
                        </a:rPr>
                        <a:t>HL.v.Gerrevink@overijssel.nl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 06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22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69 42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43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André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Botterhuis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Overijssel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u="sng" sz="9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GA.Botterhuis@overijssel.nl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 06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22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69 43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18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Gerard</a:t>
                      </a:r>
                      <a:r>
                        <a:rPr dirty="0" sz="9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Bosmans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Coördinator</a:t>
                      </a:r>
                      <a:r>
                        <a:rPr dirty="0" sz="9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wilde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zwijnen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Noord-Brabant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u="sng" sz="9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gbosmans1956@kpnmail.nl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29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01 27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18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Ruud</a:t>
                      </a:r>
                      <a:r>
                        <a:rPr dirty="0" sz="9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Meertens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Noord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Brabant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u="sng" sz="9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r.meertens@upcmail.nl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 06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53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61 33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21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Lei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Jansen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69215">
                        <a:lnSpc>
                          <a:spcPts val="1035"/>
                        </a:lnSpc>
                        <a:spcBef>
                          <a:spcPts val="12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Coördinator</a:t>
                      </a:r>
                      <a:r>
                        <a:rPr dirty="0" sz="9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wilde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zwijnen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Limburg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u="sng" sz="9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leijansen@home.nl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06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25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10 59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35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Wim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Grave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Limburg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u="sng" sz="9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grazo@planet.nl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 06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53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75 86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00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Erik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Koffeman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Secretaris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FBE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Gelderland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u="sng" sz="9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ekoffeman@faunabeheereenheid.nl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53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14 72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04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Gelderland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FBE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(algemeen)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Gelderland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n.v.t.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900" spc="155">
                          <a:latin typeface="Verdana"/>
                          <a:cs typeface="Verdana"/>
                        </a:rPr>
                        <a:t> 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085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020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83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40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Robert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Altena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Coördinator</a:t>
                      </a:r>
                      <a:r>
                        <a:rPr dirty="0" sz="9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wilde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zwijnen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Drenthe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u="sng" sz="9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r.altena@drenthe.nl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900" spc="150">
                          <a:latin typeface="Verdana"/>
                          <a:cs typeface="Verdana"/>
                        </a:rPr>
                        <a:t> 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0592 36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53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24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20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13 16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15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J.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Vos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Drenthe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n.v.t.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900" spc="150">
                          <a:latin typeface="Verdana"/>
                          <a:cs typeface="Verdana"/>
                        </a:rPr>
                        <a:t> 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0592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36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54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06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06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20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01 41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64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Ronnie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Vos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Aanspreekpunt</a:t>
                      </a:r>
                      <a:r>
                        <a:rPr dirty="0" baseline="27777" sz="900">
                          <a:latin typeface="Verdana"/>
                          <a:cs typeface="Verdana"/>
                        </a:rPr>
                        <a:t>1</a:t>
                      </a:r>
                      <a:r>
                        <a:rPr dirty="0" baseline="27777" sz="900" spc="13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wilde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zwijnen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Groningen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u="sng" sz="9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r.vos@provinciegroningen.nl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06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21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71 07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73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Kees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Oostenbrink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Coördinator </a:t>
                      </a:r>
                      <a:r>
                        <a:rPr dirty="0" sz="900" spc="-10">
                          <a:latin typeface="Verdana"/>
                          <a:cs typeface="Verdana"/>
                        </a:rPr>
                        <a:t>valwild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 spc="-10">
                          <a:latin typeface="Verdana"/>
                          <a:cs typeface="Verdana"/>
                        </a:rPr>
                        <a:t>Utrecht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u="sng" sz="9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oostenbrink@dejachtopzichter.nl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06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54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>
                          <a:latin typeface="Verdana"/>
                          <a:cs typeface="Verdana"/>
                        </a:rPr>
                        <a:t>38 43</a:t>
                      </a:r>
                      <a:r>
                        <a:rPr dirty="0" sz="900" spc="-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900" spc="-25">
                          <a:latin typeface="Verdana"/>
                          <a:cs typeface="Verdana"/>
                        </a:rPr>
                        <a:t>51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810005" y="9499853"/>
            <a:ext cx="1829435" cy="6985"/>
          </a:xfrm>
          <a:custGeom>
            <a:avLst/>
            <a:gdLst/>
            <a:ahLst/>
            <a:cxnLst/>
            <a:rect l="l" t="t" r="r" b="b"/>
            <a:pathLst>
              <a:path w="1829435" h="6984">
                <a:moveTo>
                  <a:pt x="1829054" y="0"/>
                </a:moveTo>
                <a:lnTo>
                  <a:pt x="0" y="0"/>
                </a:lnTo>
                <a:lnTo>
                  <a:pt x="0" y="6858"/>
                </a:lnTo>
                <a:lnTo>
                  <a:pt x="1829054" y="6858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08405" y="5548883"/>
            <a:ext cx="6283960" cy="439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1600" marR="68580">
              <a:lnSpc>
                <a:spcPct val="116500"/>
              </a:lnSpc>
              <a:spcBef>
                <a:spcPts val="100"/>
              </a:spcBef>
            </a:pP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particulier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 vindt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contact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nemen met</a:t>
            </a:r>
            <a:r>
              <a:rPr dirty="0" sz="900" spc="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boswachter,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politie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 </a:t>
            </a:r>
            <a:r>
              <a:rPr dirty="0" sz="900" spc="-10">
                <a:latin typeface="Verdana"/>
                <a:cs typeface="Verdana"/>
              </a:rPr>
              <a:t>terreineigenaar </a:t>
            </a:r>
            <a:r>
              <a:rPr dirty="0" sz="900">
                <a:latin typeface="Verdana"/>
                <a:cs typeface="Verdana"/>
              </a:rPr>
              <a:t>bellen,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hun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beurt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‘coördinator wilde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zwijnen’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bellen.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Bij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uitblijven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reactie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de </a:t>
            </a:r>
            <a:r>
              <a:rPr dirty="0" sz="900">
                <a:latin typeface="Verdana"/>
                <a:cs typeface="Verdana"/>
              </a:rPr>
              <a:t>coördinator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diens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vervanger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gecontacteerd.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Deze kijkt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wat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er aan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hand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voordat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20">
                <a:latin typeface="Verdana"/>
                <a:cs typeface="Verdana"/>
              </a:rPr>
              <a:t>NVWA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ingeroepen.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coördinator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 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hand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bevinding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uitmaken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verdenking </a:t>
            </a:r>
            <a:r>
              <a:rPr dirty="0" sz="900" spc="-25">
                <a:latin typeface="Verdana"/>
                <a:cs typeface="Verdana"/>
              </a:rPr>
              <a:t>is.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coördinator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beoordeelt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karkas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informeert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verdenking de</a:t>
            </a:r>
            <a:r>
              <a:rPr dirty="0" sz="900" spc="-10">
                <a:latin typeface="Verdana"/>
                <a:cs typeface="Verdana"/>
              </a:rPr>
              <a:t> NVWA:</a:t>
            </a:r>
            <a:endParaRPr sz="900">
              <a:latin typeface="Verdana"/>
              <a:cs typeface="Verdana"/>
            </a:endParaRPr>
          </a:p>
          <a:p>
            <a:pPr marL="598170" indent="-228600">
              <a:lnSpc>
                <a:spcPct val="100000"/>
              </a:lnSpc>
              <a:spcBef>
                <a:spcPts val="180"/>
              </a:spcBef>
              <a:buFont typeface="Wingdings"/>
              <a:buChar char=""/>
              <a:tabLst>
                <a:tab pos="598170" algn="l"/>
              </a:tabLst>
            </a:pPr>
            <a:r>
              <a:rPr dirty="0" sz="900">
                <a:latin typeface="Verdana"/>
                <a:cs typeface="Verdana"/>
              </a:rPr>
              <a:t>vast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nummer: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088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-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22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33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773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(alleen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werkdagen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tijdens</a:t>
            </a:r>
            <a:r>
              <a:rPr dirty="0" sz="900" spc="-10">
                <a:latin typeface="Verdana"/>
                <a:cs typeface="Verdana"/>
              </a:rPr>
              <a:t> kantooruren)</a:t>
            </a:r>
            <a:endParaRPr sz="900">
              <a:latin typeface="Verdana"/>
              <a:cs typeface="Verdana"/>
            </a:endParaRPr>
          </a:p>
          <a:p>
            <a:pPr marL="598170" indent="-228600">
              <a:lnSpc>
                <a:spcPct val="100000"/>
              </a:lnSpc>
              <a:spcBef>
                <a:spcPts val="175"/>
              </a:spcBef>
              <a:buFont typeface="Wingdings"/>
              <a:buChar char=""/>
              <a:tabLst>
                <a:tab pos="598170" algn="l"/>
              </a:tabLst>
            </a:pPr>
            <a:r>
              <a:rPr dirty="0" sz="900">
                <a:latin typeface="Verdana"/>
                <a:cs typeface="Verdana"/>
              </a:rPr>
              <a:t>mobiel: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06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–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29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59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37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63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Verdana"/>
              <a:cs typeface="Verdana"/>
            </a:endParaRPr>
          </a:p>
          <a:p>
            <a:pPr marL="101600" marR="130810">
              <a:lnSpc>
                <a:spcPct val="116700"/>
              </a:lnSpc>
              <a:spcBef>
                <a:spcPts val="5"/>
              </a:spcBef>
            </a:pP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NVWA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zal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 casusnummer 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RAA-nummer 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verdenking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verstrekken.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Als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sprake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 </a:t>
            </a:r>
            <a:r>
              <a:rPr dirty="0" sz="900" spc="-25">
                <a:latin typeface="Verdana"/>
                <a:cs typeface="Verdana"/>
              </a:rPr>
              <a:t>van </a:t>
            </a:r>
            <a:r>
              <a:rPr dirty="0" sz="900">
                <a:latin typeface="Verdana"/>
                <a:cs typeface="Verdana"/>
              </a:rPr>
              <a:t>twee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 één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plek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 NVWA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aanwezig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monstername.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alle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 </a:t>
            </a:r>
            <a:r>
              <a:rPr dirty="0" sz="900" spc="-25">
                <a:latin typeface="Verdana"/>
                <a:cs typeface="Verdana"/>
              </a:rPr>
              <a:t>die </a:t>
            </a:r>
            <a:r>
              <a:rPr dirty="0" sz="900">
                <a:latin typeface="Verdana"/>
                <a:cs typeface="Verdana"/>
              </a:rPr>
              <a:t>locatie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 dag wordt hetzelfde </a:t>
            </a:r>
            <a:r>
              <a:rPr dirty="0" sz="900" spc="-10">
                <a:latin typeface="Verdana"/>
                <a:cs typeface="Verdana"/>
              </a:rPr>
              <a:t>RAA-</a:t>
            </a:r>
            <a:r>
              <a:rPr dirty="0" sz="900">
                <a:latin typeface="Verdana"/>
                <a:cs typeface="Verdana"/>
              </a:rPr>
              <a:t>nummer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toegekend.</a:t>
            </a:r>
            <a:endParaRPr sz="900">
              <a:latin typeface="Verdana"/>
              <a:cs typeface="Verdana"/>
            </a:endParaRPr>
          </a:p>
          <a:p>
            <a:pPr marL="101600" marR="241300">
              <a:lnSpc>
                <a:spcPts val="1260"/>
              </a:lnSpc>
              <a:spcBef>
                <a:spcPts val="65"/>
              </a:spcBef>
            </a:pP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beide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gevallen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neemt 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coördinator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waarbij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deze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volgende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zaken noteert</a:t>
            </a:r>
            <a:r>
              <a:rPr dirty="0" baseline="27777" sz="900" spc="-15">
                <a:latin typeface="Verdana"/>
                <a:cs typeface="Verdana"/>
              </a:rPr>
              <a:t>2</a:t>
            </a:r>
            <a:r>
              <a:rPr dirty="0" sz="900" spc="-10">
                <a:latin typeface="Verdana"/>
                <a:cs typeface="Verdana"/>
              </a:rPr>
              <a:t>:</a:t>
            </a:r>
            <a:endParaRPr sz="900">
              <a:latin typeface="Verdana"/>
              <a:cs typeface="Verdana"/>
            </a:endParaRPr>
          </a:p>
          <a:p>
            <a:pPr marL="557530" indent="-227329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57530" algn="l"/>
              </a:tabLst>
            </a:pPr>
            <a:r>
              <a:rPr dirty="0" sz="900">
                <a:latin typeface="Verdana"/>
                <a:cs typeface="Verdana"/>
              </a:rPr>
              <a:t>vindplaats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o.b.v. de </a:t>
            </a:r>
            <a:r>
              <a:rPr dirty="0" sz="900" spc="-10">
                <a:latin typeface="Verdana"/>
                <a:cs typeface="Verdana"/>
              </a:rPr>
              <a:t>Amersfoortcoördinaten</a:t>
            </a:r>
            <a:endParaRPr sz="900">
              <a:latin typeface="Verdana"/>
              <a:cs typeface="Verdana"/>
            </a:endParaRPr>
          </a:p>
          <a:p>
            <a:pPr marL="557530" indent="-227329">
              <a:lnSpc>
                <a:spcPct val="100000"/>
              </a:lnSpc>
              <a:spcBef>
                <a:spcPts val="175"/>
              </a:spcBef>
              <a:buAutoNum type="arabicPeriod"/>
              <a:tabLst>
                <a:tab pos="557530" algn="l"/>
              </a:tabLst>
            </a:pPr>
            <a:r>
              <a:rPr dirty="0" sz="900">
                <a:latin typeface="Verdana"/>
                <a:cs typeface="Verdana"/>
              </a:rPr>
              <a:t>datum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 tijdstip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vondst 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monstername</a:t>
            </a:r>
            <a:endParaRPr sz="900">
              <a:latin typeface="Verdana"/>
              <a:cs typeface="Verdana"/>
            </a:endParaRPr>
          </a:p>
          <a:p>
            <a:pPr marL="557530" indent="-227329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557530" algn="l"/>
              </a:tabLst>
            </a:pPr>
            <a:r>
              <a:rPr dirty="0" sz="900">
                <a:latin typeface="Verdana"/>
                <a:cs typeface="Verdana"/>
              </a:rPr>
              <a:t>staat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ontbinding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 /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inschatten moment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intreden van de </a:t>
            </a:r>
            <a:r>
              <a:rPr dirty="0" sz="900" spc="-20">
                <a:latin typeface="Verdana"/>
                <a:cs typeface="Verdana"/>
              </a:rPr>
              <a:t>dood</a:t>
            </a:r>
            <a:endParaRPr sz="900">
              <a:latin typeface="Verdana"/>
              <a:cs typeface="Verdana"/>
            </a:endParaRPr>
          </a:p>
          <a:p>
            <a:pPr marL="557530" indent="-227329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557530" algn="l"/>
              </a:tabLst>
            </a:pPr>
            <a:r>
              <a:rPr dirty="0" sz="900">
                <a:latin typeface="Verdana"/>
                <a:cs typeface="Verdana"/>
              </a:rPr>
              <a:t>type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(zie lijst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mogelijke </a:t>
            </a:r>
            <a:r>
              <a:rPr dirty="0" sz="900" spc="-10">
                <a:latin typeface="Verdana"/>
                <a:cs typeface="Verdana"/>
              </a:rPr>
              <a:t>monsters)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Verdana"/>
              <a:cs typeface="Verdana"/>
            </a:endParaRPr>
          </a:p>
          <a:p>
            <a:pPr algn="just" marL="101600" marR="52705">
              <a:lnSpc>
                <a:spcPct val="116399"/>
              </a:lnSpc>
            </a:pP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15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15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</a:t>
            </a:r>
            <a:r>
              <a:rPr dirty="0" sz="900" spc="16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worden</a:t>
            </a:r>
            <a:r>
              <a:rPr dirty="0" sz="900" spc="16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door</a:t>
            </a:r>
            <a:r>
              <a:rPr dirty="0" sz="900" spc="16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15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monsternemer</a:t>
            </a:r>
            <a:r>
              <a:rPr dirty="0" sz="900" spc="17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</a:t>
            </a:r>
            <a:r>
              <a:rPr dirty="0" sz="900" spc="16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aanvang</a:t>
            </a:r>
            <a:r>
              <a:rPr dirty="0" sz="900" spc="16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16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16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sectie</a:t>
            </a:r>
            <a:r>
              <a:rPr dirty="0" sz="900" spc="16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foto’s</a:t>
            </a:r>
            <a:r>
              <a:rPr dirty="0" sz="900" spc="17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genomen</a:t>
            </a:r>
            <a:r>
              <a:rPr dirty="0" sz="900" spc="16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165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het </a:t>
            </a:r>
            <a:r>
              <a:rPr dirty="0" sz="900">
                <a:latin typeface="Verdana"/>
                <a:cs typeface="Verdana"/>
              </a:rPr>
              <a:t>kadaver.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foto’s</a:t>
            </a:r>
            <a:r>
              <a:rPr dirty="0" sz="900" spc="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worden</a:t>
            </a:r>
            <a:r>
              <a:rPr dirty="0" sz="900" spc="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gestuurd</a:t>
            </a:r>
            <a:r>
              <a:rPr dirty="0" sz="900" spc="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vermelding</a:t>
            </a:r>
            <a:r>
              <a:rPr dirty="0" sz="900" spc="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casusnummer</a:t>
            </a:r>
            <a:r>
              <a:rPr dirty="0" sz="900" spc="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naar</a:t>
            </a:r>
            <a:r>
              <a:rPr dirty="0" sz="900" spc="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NVWA</a:t>
            </a:r>
            <a:r>
              <a:rPr dirty="0" sz="900" spc="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(afdeling</a:t>
            </a:r>
            <a:r>
              <a:rPr dirty="0" sz="900" spc="20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NVIC: </a:t>
            </a:r>
            <a:r>
              <a:rPr dirty="0" u="sng" sz="9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12"/>
              </a:rPr>
              <a:t>nvic@nvwa.l</a:t>
            </a:r>
            <a:r>
              <a:rPr dirty="0" sz="900">
                <a:latin typeface="Verdana"/>
                <a:cs typeface="Verdana"/>
              </a:rPr>
              <a:t>);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één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foto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dient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digitaal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inzendformulier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toegevoegd.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Verdana"/>
              <a:cs typeface="Verdana"/>
            </a:endParaRPr>
          </a:p>
          <a:p>
            <a:pPr algn="just" marL="101600" marR="53975">
              <a:lnSpc>
                <a:spcPct val="116700"/>
              </a:lnSpc>
            </a:pP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</a:t>
            </a:r>
            <a:r>
              <a:rPr dirty="0" sz="900" spc="3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</a:t>
            </a:r>
            <a:r>
              <a:rPr dirty="0" sz="900" spc="3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niet</a:t>
            </a:r>
            <a:r>
              <a:rPr dirty="0" sz="900" spc="3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verwijderd</a:t>
            </a:r>
            <a:r>
              <a:rPr dirty="0" sz="900" spc="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3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2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vindplek.</a:t>
            </a:r>
            <a:r>
              <a:rPr dirty="0" sz="900" spc="3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Pas</a:t>
            </a:r>
            <a:r>
              <a:rPr dirty="0" sz="900" spc="2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als</a:t>
            </a:r>
            <a:r>
              <a:rPr dirty="0" sz="900" spc="3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2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laboratoriumuitslag</a:t>
            </a:r>
            <a:r>
              <a:rPr dirty="0" sz="900" spc="3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bekend</a:t>
            </a:r>
            <a:r>
              <a:rPr dirty="0" sz="900" spc="3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2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2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geen</a:t>
            </a:r>
            <a:r>
              <a:rPr dirty="0" sz="900" spc="30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AVP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aangetoond,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zoals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gebruikelijk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provincie </a:t>
            </a:r>
            <a:r>
              <a:rPr dirty="0" sz="900" spc="-10">
                <a:latin typeface="Verdana"/>
                <a:cs typeface="Verdana"/>
              </a:rPr>
              <a:t>afgehandeld.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Verdana"/>
              <a:cs typeface="Verdana"/>
            </a:endParaRPr>
          </a:p>
          <a:p>
            <a:pPr marL="101600" marR="449580">
              <a:lnSpc>
                <a:spcPct val="101299"/>
              </a:lnSpc>
            </a:pPr>
            <a:r>
              <a:rPr dirty="0" baseline="33333" sz="750">
                <a:latin typeface="Verdana"/>
                <a:cs typeface="Verdana"/>
              </a:rPr>
              <a:t>1</a:t>
            </a:r>
            <a:r>
              <a:rPr dirty="0" baseline="33333" sz="750" spc="112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Is</a:t>
            </a:r>
            <a:r>
              <a:rPr dirty="0" sz="800" spc="-3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aanspreekpunt</a:t>
            </a:r>
            <a:r>
              <a:rPr dirty="0" sz="800" spc="-3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voor</a:t>
            </a:r>
            <a:r>
              <a:rPr dirty="0" sz="800" spc="-3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een</a:t>
            </a:r>
            <a:r>
              <a:rPr dirty="0" sz="800" spc="-3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gevonden</a:t>
            </a:r>
            <a:r>
              <a:rPr dirty="0" sz="800" spc="-2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kadaver</a:t>
            </a:r>
            <a:r>
              <a:rPr dirty="0" sz="800" spc="-3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van</a:t>
            </a:r>
            <a:r>
              <a:rPr dirty="0" sz="800" spc="-3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een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wild</a:t>
            </a:r>
            <a:r>
              <a:rPr dirty="0" sz="800" spc="-3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zwijn.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Beoordeling</a:t>
            </a:r>
            <a:r>
              <a:rPr dirty="0" sz="800" spc="-3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gebeurt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door</a:t>
            </a:r>
            <a:r>
              <a:rPr dirty="0" sz="800" spc="-2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de</a:t>
            </a:r>
            <a:r>
              <a:rPr dirty="0" sz="800" spc="-30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coördinator</a:t>
            </a:r>
            <a:r>
              <a:rPr dirty="0" sz="800" spc="-30">
                <a:latin typeface="Verdana"/>
                <a:cs typeface="Verdana"/>
              </a:rPr>
              <a:t> </a:t>
            </a:r>
            <a:r>
              <a:rPr dirty="0" sz="800" spc="-25">
                <a:latin typeface="Verdana"/>
                <a:cs typeface="Verdana"/>
              </a:rPr>
              <a:t>uit </a:t>
            </a:r>
            <a:r>
              <a:rPr dirty="0" sz="800" spc="-10">
                <a:latin typeface="Verdana"/>
                <a:cs typeface="Verdana"/>
              </a:rPr>
              <a:t>Drenthe.</a:t>
            </a:r>
            <a:endParaRPr sz="800">
              <a:latin typeface="Verdana"/>
              <a:cs typeface="Verdana"/>
            </a:endParaRPr>
          </a:p>
          <a:p>
            <a:pPr algn="just" marL="101600">
              <a:lnSpc>
                <a:spcPct val="100000"/>
              </a:lnSpc>
              <a:spcBef>
                <a:spcPts val="10"/>
              </a:spcBef>
            </a:pPr>
            <a:r>
              <a:rPr dirty="0" baseline="33333" sz="750">
                <a:latin typeface="Verdana"/>
                <a:cs typeface="Verdana"/>
              </a:rPr>
              <a:t>2</a:t>
            </a:r>
            <a:r>
              <a:rPr dirty="0" baseline="33333" sz="750" spc="97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Het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 spc="-10">
                <a:latin typeface="Verdana"/>
                <a:cs typeface="Verdana"/>
              </a:rPr>
              <a:t>inzendformulier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staat</a:t>
            </a:r>
            <a:r>
              <a:rPr dirty="0" sz="800" spc="-5"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online:</a:t>
            </a:r>
            <a:r>
              <a:rPr dirty="0" sz="800" spc="5">
                <a:latin typeface="Verdana"/>
                <a:cs typeface="Verdana"/>
              </a:rPr>
              <a:t> </a:t>
            </a:r>
            <a:r>
              <a:rPr dirty="0" u="sng" sz="800" spc="-10">
                <a:solidFill>
                  <a:srgbClr val="FFA949"/>
                </a:solidFill>
                <a:uFill>
                  <a:solidFill>
                    <a:srgbClr val="FFA949"/>
                  </a:solidFill>
                </a:uFill>
                <a:latin typeface="Verdana"/>
                <a:cs typeface="Verdana"/>
                <a:hlinkClick r:id="rId13"/>
              </a:rPr>
              <a:t>www.wur.nl/formuliernvwa</a:t>
            </a:r>
            <a:r>
              <a:rPr dirty="0" sz="800" spc="-10">
                <a:latin typeface="Verdana"/>
                <a:cs typeface="Verdana"/>
                <a:hlinkClick r:id="rId13"/>
              </a:rPr>
              <a:t>.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97305" y="902461"/>
            <a:ext cx="6144260" cy="4596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3366CC"/>
                </a:solidFill>
                <a:latin typeface="Verdana"/>
                <a:cs typeface="Verdana"/>
              </a:rPr>
              <a:t>Monstername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verdachte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 monster </a:t>
            </a:r>
            <a:r>
              <a:rPr dirty="0" sz="900" spc="-10">
                <a:latin typeface="Verdana"/>
                <a:cs typeface="Verdana"/>
              </a:rPr>
              <a:t>genomen.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9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Kadavers</a:t>
            </a:r>
            <a:r>
              <a:rPr dirty="0" u="sng" sz="900" spc="-1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kunnen</a:t>
            </a:r>
            <a:r>
              <a:rPr dirty="0" u="sng" sz="900" spc="-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worden onderscheiden</a:t>
            </a:r>
            <a:r>
              <a:rPr dirty="0" u="sng" sz="900" spc="-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</a:t>
            </a:r>
            <a:r>
              <a:rPr dirty="0" u="sng" sz="900" spc="-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5 </a:t>
            </a:r>
            <a:r>
              <a:rPr dirty="0" u="sng" sz="900" spc="-1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categorieën</a:t>
            </a:r>
            <a:endParaRPr sz="900">
              <a:latin typeface="Verdana"/>
              <a:cs typeface="Verdana"/>
            </a:endParaRPr>
          </a:p>
          <a:p>
            <a:pPr marL="240029" indent="-227329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Compleet,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(rigor </a:t>
            </a:r>
            <a:r>
              <a:rPr dirty="0" sz="900" spc="-10">
                <a:latin typeface="Verdana"/>
                <a:cs typeface="Verdana"/>
              </a:rPr>
              <a:t>mortis)</a:t>
            </a:r>
            <a:endParaRPr sz="900">
              <a:latin typeface="Verdana"/>
              <a:cs typeface="Verdana"/>
            </a:endParaRPr>
          </a:p>
          <a:p>
            <a:pPr marL="240029" indent="-227329">
              <a:lnSpc>
                <a:spcPct val="100000"/>
              </a:lnSpc>
              <a:spcBef>
                <a:spcPts val="175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Compleet,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eventueel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beschadigingen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(geen rigor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mortis;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maden;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kan </a:t>
            </a:r>
            <a:r>
              <a:rPr dirty="0" sz="900" spc="-10">
                <a:latin typeface="Verdana"/>
                <a:cs typeface="Verdana"/>
              </a:rPr>
              <a:t>stinken)</a:t>
            </a:r>
            <a:endParaRPr sz="900">
              <a:latin typeface="Verdana"/>
              <a:cs typeface="Verdana"/>
            </a:endParaRPr>
          </a:p>
          <a:p>
            <a:pPr marL="240029" indent="-227329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Incompleet,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organen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(meer;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nog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veel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(spier)weefsel;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stinken)</a:t>
            </a:r>
            <a:endParaRPr sz="900">
              <a:latin typeface="Verdana"/>
              <a:cs typeface="Verdana"/>
            </a:endParaRPr>
          </a:p>
          <a:p>
            <a:pPr marL="240029" indent="-227329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Botten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 wat </a:t>
            </a:r>
            <a:r>
              <a:rPr dirty="0" sz="900" spc="-10">
                <a:latin typeface="Verdana"/>
                <a:cs typeface="Verdana"/>
              </a:rPr>
              <a:t>vleesresten/huid</a:t>
            </a:r>
            <a:endParaRPr sz="900">
              <a:latin typeface="Verdana"/>
              <a:cs typeface="Verdana"/>
            </a:endParaRPr>
          </a:p>
          <a:p>
            <a:pPr marL="240029" indent="-227329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Alleen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botten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(eventueel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huidresten,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geheel</a:t>
            </a:r>
            <a:r>
              <a:rPr dirty="0" sz="900" spc="-10">
                <a:latin typeface="Verdana"/>
                <a:cs typeface="Verdana"/>
              </a:rPr>
              <a:t> droog)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Verdana"/>
              <a:buAutoNum type="arabicPeriod"/>
            </a:pPr>
            <a:endParaRPr sz="800">
              <a:latin typeface="Verdana"/>
              <a:cs typeface="Verdana"/>
            </a:endParaRPr>
          </a:p>
          <a:p>
            <a:pPr marL="12700" marR="238125">
              <a:lnSpc>
                <a:spcPct val="116100"/>
              </a:lnSpc>
            </a:pP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monsternemer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dient,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indien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 kadaver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spanning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staat,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zoveel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mogelijk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bovenkant </a:t>
            </a:r>
            <a:r>
              <a:rPr dirty="0" sz="900" spc="-25">
                <a:latin typeface="Verdana"/>
                <a:cs typeface="Verdana"/>
              </a:rPr>
              <a:t>een </a:t>
            </a:r>
            <a:r>
              <a:rPr dirty="0" sz="900">
                <a:latin typeface="Verdana"/>
                <a:cs typeface="Verdana"/>
              </a:rPr>
              <a:t>naald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 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steken om 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 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ontluchten.</a:t>
            </a:r>
            <a:endParaRPr sz="900">
              <a:latin typeface="Verdana"/>
              <a:cs typeface="Verdana"/>
            </a:endParaRPr>
          </a:p>
          <a:p>
            <a:pPr marL="12700" marR="175260">
              <a:lnSpc>
                <a:spcPct val="116100"/>
              </a:lnSpc>
              <a:spcBef>
                <a:spcPts val="5"/>
              </a:spcBef>
            </a:pPr>
            <a:r>
              <a:rPr dirty="0" sz="900">
                <a:latin typeface="Verdana"/>
                <a:cs typeface="Verdana"/>
              </a:rPr>
              <a:t>Afhankelijk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staat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zijn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verschillende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nemen.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Uitgangspunten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hierbij zijn:</a:t>
            </a:r>
            <a:endParaRPr sz="900">
              <a:latin typeface="Verdana"/>
              <a:cs typeface="Verdana"/>
            </a:endParaRPr>
          </a:p>
          <a:p>
            <a:pPr lvl="1" marL="240029" indent="-227329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‘beste’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nemen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test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hoogste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testgevoeligheid).</a:t>
            </a:r>
            <a:endParaRPr sz="900">
              <a:latin typeface="Verdana"/>
              <a:cs typeface="Verdana"/>
            </a:endParaRPr>
          </a:p>
          <a:p>
            <a:pPr lvl="1" marL="240029" marR="89535" indent="-227329">
              <a:lnSpc>
                <a:spcPct val="115599"/>
              </a:lnSpc>
              <a:spcBef>
                <a:spcPts val="10"/>
              </a:spcBef>
              <a:buAutoNum type="arabicPeriod"/>
              <a:tabLst>
                <a:tab pos="241300" algn="l"/>
              </a:tabLst>
            </a:pP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zo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mogelijk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manipuleren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eventuele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verdere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besmetting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omgeving,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20">
                <a:latin typeface="Verdana"/>
                <a:cs typeface="Verdana"/>
              </a:rPr>
              <a:t>maar </a:t>
            </a:r>
            <a:r>
              <a:rPr dirty="0" sz="900" spc="-20">
                <a:latin typeface="Verdana"/>
                <a:cs typeface="Verdana"/>
              </a:rPr>
              <a:t>	</a:t>
            </a:r>
            <a:r>
              <a:rPr dirty="0" sz="900">
                <a:latin typeface="Verdana"/>
                <a:cs typeface="Verdana"/>
              </a:rPr>
              <a:t>ook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betrokken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personen/materialen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zoveel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mogelijk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voorkomen.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Verdana"/>
              <a:cs typeface="Verdana"/>
            </a:endParaRPr>
          </a:p>
          <a:p>
            <a:pPr marL="12700" marR="5080">
              <a:lnSpc>
                <a:spcPct val="116500"/>
              </a:lnSpc>
            </a:pPr>
            <a:r>
              <a:rPr dirty="0" u="sng" sz="9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Mogelijke</a:t>
            </a:r>
            <a:r>
              <a:rPr dirty="0" u="sng" sz="900" spc="-1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monsters</a:t>
            </a:r>
            <a:r>
              <a:rPr dirty="0" sz="900">
                <a:latin typeface="Verdana"/>
                <a:cs typeface="Verdana"/>
              </a:rPr>
              <a:t>,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afhankelijk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staat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globaal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volgorde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voorkeur</a:t>
            </a:r>
            <a:r>
              <a:rPr dirty="0" sz="900" spc="500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(slechts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1</a:t>
            </a:r>
            <a:r>
              <a:rPr dirty="0" sz="900" spc="-10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van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de</a:t>
            </a:r>
            <a:r>
              <a:rPr dirty="0" sz="900" spc="-10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5 categorie</a:t>
            </a:r>
            <a:r>
              <a:rPr dirty="0" sz="900" spc="-10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monsters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nodig)</a:t>
            </a:r>
            <a:r>
              <a:rPr dirty="0" sz="900">
                <a:latin typeface="Verdana"/>
                <a:cs typeface="Verdana"/>
              </a:rPr>
              <a:t>.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Bloed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heeft 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voorkeur,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omdat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 </a:t>
            </a:r>
            <a:r>
              <a:rPr dirty="0" sz="900" spc="-10">
                <a:latin typeface="Verdana"/>
                <a:cs typeface="Verdana"/>
              </a:rPr>
              <a:t>gemakkelijker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sneller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 nemen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 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laboratorium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 te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verwerken.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Indien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dit niet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mogelijk is,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kunnen </a:t>
            </a:r>
            <a:r>
              <a:rPr dirty="0" sz="900" spc="-10">
                <a:latin typeface="Verdana"/>
                <a:cs typeface="Verdana"/>
              </a:rPr>
              <a:t>andere </a:t>
            </a:r>
            <a:r>
              <a:rPr dirty="0" sz="900">
                <a:latin typeface="Verdana"/>
                <a:cs typeface="Verdana"/>
              </a:rPr>
              <a:t>monsters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genomen </a:t>
            </a:r>
            <a:r>
              <a:rPr dirty="0" sz="900" spc="-10">
                <a:latin typeface="Verdana"/>
                <a:cs typeface="Verdana"/>
              </a:rPr>
              <a:t>(2-</a:t>
            </a:r>
            <a:r>
              <a:rPr dirty="0" sz="900">
                <a:latin typeface="Verdana"/>
                <a:cs typeface="Verdana"/>
              </a:rPr>
              <a:t>5;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 volgorde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 </a:t>
            </a:r>
            <a:r>
              <a:rPr dirty="0" sz="900" spc="-10">
                <a:latin typeface="Verdana"/>
                <a:cs typeface="Verdana"/>
              </a:rPr>
              <a:t>voorkeur).</a:t>
            </a:r>
            <a:endParaRPr sz="900">
              <a:latin typeface="Verdana"/>
              <a:cs typeface="Verdana"/>
            </a:endParaRPr>
          </a:p>
          <a:p>
            <a:pPr marL="240029" marR="83185" indent="-227329">
              <a:lnSpc>
                <a:spcPts val="1260"/>
              </a:lnSpc>
              <a:spcBef>
                <a:spcPts val="65"/>
              </a:spcBef>
              <a:buAutoNum type="arabicPeriod"/>
              <a:tabLst>
                <a:tab pos="241300" algn="l"/>
              </a:tabLst>
            </a:pPr>
            <a:r>
              <a:rPr dirty="0" sz="900">
                <a:latin typeface="Verdana"/>
                <a:cs typeface="Verdana"/>
              </a:rPr>
              <a:t>Onstolbaar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bloed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(EDTA/heparinebuis,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(lange) naald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 grote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aderen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hart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halen);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kan </a:t>
            </a:r>
            <a:r>
              <a:rPr dirty="0" sz="900" spc="-25">
                <a:latin typeface="Verdana"/>
                <a:cs typeface="Verdana"/>
              </a:rPr>
              <a:t>ook </a:t>
            </a:r>
            <a:r>
              <a:rPr dirty="0" sz="900" spc="-25">
                <a:latin typeface="Verdana"/>
                <a:cs typeface="Verdana"/>
              </a:rPr>
              <a:t>	</a:t>
            </a:r>
            <a:r>
              <a:rPr dirty="0" sz="900">
                <a:latin typeface="Verdana"/>
                <a:cs typeface="Verdana"/>
              </a:rPr>
              <a:t>bij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tot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bepaalde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 spc="-20">
                <a:latin typeface="Verdana"/>
                <a:cs typeface="Verdana"/>
              </a:rPr>
              <a:t>tijd;</a:t>
            </a:r>
            <a:endParaRPr sz="900">
              <a:latin typeface="Verdana"/>
              <a:cs typeface="Verdana"/>
            </a:endParaRPr>
          </a:p>
          <a:p>
            <a:pPr marL="240029" indent="-227329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Milt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voorkeur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via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beperkte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snede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tussen 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laatste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2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ribben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(links)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achter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ribboog);</a:t>
            </a:r>
            <a:endParaRPr sz="900">
              <a:latin typeface="Verdana"/>
              <a:cs typeface="Verdana"/>
            </a:endParaRPr>
          </a:p>
          <a:p>
            <a:pPr marL="240029" indent="-227329">
              <a:lnSpc>
                <a:spcPct val="100000"/>
              </a:lnSpc>
              <a:spcBef>
                <a:spcPts val="170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Tonsillen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(lastig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voeren;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alleen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door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geoefende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personen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nemen);</a:t>
            </a:r>
            <a:endParaRPr sz="900">
              <a:latin typeface="Verdana"/>
              <a:cs typeface="Verdana"/>
            </a:endParaRPr>
          </a:p>
          <a:p>
            <a:pPr marL="240029" indent="-227329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Stolbloed: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(lange) naald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grote aderen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hart halen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serumbuis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rode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dop);</a:t>
            </a:r>
            <a:endParaRPr sz="900">
              <a:latin typeface="Verdana"/>
              <a:cs typeface="Verdana"/>
            </a:endParaRPr>
          </a:p>
          <a:p>
            <a:pPr marL="240029" indent="-227329">
              <a:lnSpc>
                <a:spcPct val="100000"/>
              </a:lnSpc>
              <a:spcBef>
                <a:spcPts val="170"/>
              </a:spcBef>
              <a:buAutoNum type="arabicPeriod"/>
              <a:tabLst>
                <a:tab pos="240029" algn="l"/>
              </a:tabLst>
            </a:pPr>
            <a:r>
              <a:rPr dirty="0" sz="900">
                <a:latin typeface="Verdana"/>
                <a:cs typeface="Verdana"/>
              </a:rPr>
              <a:t>Pijpbeenderen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(zie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figuur </a:t>
            </a:r>
            <a:r>
              <a:rPr dirty="0" sz="900" spc="-25">
                <a:latin typeface="Verdana"/>
                <a:cs typeface="Verdana"/>
              </a:rPr>
              <a:t>1).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97305" y="8889745"/>
            <a:ext cx="5970905" cy="44069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01400"/>
              </a:lnSpc>
              <a:spcBef>
                <a:spcPts val="85"/>
              </a:spcBef>
            </a:pP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Figuur</a:t>
            </a:r>
            <a:r>
              <a:rPr dirty="0" sz="900" spc="-1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1: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Botten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van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varken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geschikt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als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monster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voor</a:t>
            </a:r>
            <a:r>
              <a:rPr dirty="0" sz="900" spc="-1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onderzoek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op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Afrikaanse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varkenspest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(groen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spc="-25" i="1">
                <a:solidFill>
                  <a:srgbClr val="3D3C2C"/>
                </a:solidFill>
                <a:latin typeface="Verdana"/>
                <a:cs typeface="Verdana"/>
              </a:rPr>
              <a:t>en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oranje</a:t>
            </a:r>
            <a:r>
              <a:rPr dirty="0" sz="900" spc="-1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en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met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pijlen</a:t>
            </a:r>
            <a:r>
              <a:rPr dirty="0" sz="900" spc="-1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aangewezen).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Groen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gekleurde</a:t>
            </a:r>
            <a:r>
              <a:rPr dirty="0" sz="900" spc="-1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botten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(bovenarm/humerus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en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spc="-10" i="1">
                <a:solidFill>
                  <a:srgbClr val="3D3C2C"/>
                </a:solidFill>
                <a:latin typeface="Verdana"/>
                <a:cs typeface="Verdana"/>
              </a:rPr>
              <a:t>bovenbeen/femur)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hebben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3D3C2C"/>
                </a:solidFill>
                <a:latin typeface="Verdana"/>
                <a:cs typeface="Verdana"/>
              </a:rPr>
              <a:t>de</a:t>
            </a:r>
            <a:r>
              <a:rPr dirty="0" sz="900" spc="-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900" spc="-10" i="1">
                <a:solidFill>
                  <a:srgbClr val="3D3C2C"/>
                </a:solidFill>
                <a:latin typeface="Verdana"/>
                <a:cs typeface="Verdana"/>
              </a:rPr>
              <a:t>voorkeur.</a:t>
            </a:r>
            <a:endParaRPr sz="900">
              <a:latin typeface="Verdana"/>
              <a:cs typeface="Verdana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4491" y="6298369"/>
            <a:ext cx="5323432" cy="2191667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97305" y="902461"/>
            <a:ext cx="6136005" cy="3361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Instructie</a:t>
            </a:r>
            <a:r>
              <a:rPr dirty="0" sz="1200" spc="-3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hygiënemaatregelen</a:t>
            </a:r>
            <a:r>
              <a:rPr dirty="0" sz="1200" spc="-20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bij</a:t>
            </a:r>
            <a:r>
              <a:rPr dirty="0" sz="1200" spc="-2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monstername</a:t>
            </a:r>
            <a:r>
              <a:rPr dirty="0" sz="1200" spc="-2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3366CC"/>
                </a:solidFill>
                <a:latin typeface="Verdana"/>
                <a:cs typeface="Verdana"/>
              </a:rPr>
              <a:t>en</a:t>
            </a:r>
            <a:r>
              <a:rPr dirty="0" sz="1200" spc="-25" b="1">
                <a:solidFill>
                  <a:srgbClr val="3366CC"/>
                </a:solidFill>
                <a:latin typeface="Verdana"/>
                <a:cs typeface="Verdana"/>
              </a:rPr>
              <a:t> </a:t>
            </a:r>
            <a:r>
              <a:rPr dirty="0" sz="1200" spc="-10" b="1">
                <a:solidFill>
                  <a:srgbClr val="3366CC"/>
                </a:solidFill>
                <a:latin typeface="Verdana"/>
                <a:cs typeface="Verdana"/>
              </a:rPr>
              <a:t>verpakking</a:t>
            </a:r>
            <a:endParaRPr sz="1200">
              <a:latin typeface="Verdana"/>
              <a:cs typeface="Verdana"/>
            </a:endParaRPr>
          </a:p>
          <a:p>
            <a:pPr marL="12700" marR="440055">
              <a:lnSpc>
                <a:spcPct val="111100"/>
              </a:lnSpc>
              <a:spcBef>
                <a:spcPts val="1205"/>
              </a:spcBef>
            </a:pPr>
            <a:r>
              <a:rPr dirty="0" sz="900">
                <a:latin typeface="Verdana"/>
                <a:cs typeface="Verdana"/>
              </a:rPr>
              <a:t>Monsternemer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dient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beschermende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kleding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dragen.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beschermende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kleding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bestaat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 spc="-20">
                <a:latin typeface="Verdana"/>
                <a:cs typeface="Verdana"/>
              </a:rPr>
              <a:t>uit: </a:t>
            </a:r>
            <a:r>
              <a:rPr dirty="0" sz="900">
                <a:latin typeface="Verdana"/>
                <a:cs typeface="Verdana"/>
              </a:rPr>
              <a:t>wegwerphandschoenen,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plastic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overschoenen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wegwerpoverall. 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instructie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luidt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als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volgt:</a:t>
            </a:r>
            <a:endParaRPr sz="900">
              <a:latin typeface="Verdana"/>
              <a:cs typeface="Verdana"/>
            </a:endParaRPr>
          </a:p>
          <a:p>
            <a:pPr marL="239395" indent="-22669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Trek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beschermende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kleding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ongeveer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vijf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meter afstand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 </a:t>
            </a:r>
            <a:r>
              <a:rPr dirty="0" sz="900" spc="-10">
                <a:latin typeface="Verdana"/>
                <a:cs typeface="Verdana"/>
              </a:rPr>
              <a:t>verlaten</a:t>
            </a:r>
            <a:endParaRPr sz="900">
              <a:latin typeface="Verdana"/>
              <a:cs typeface="Verdana"/>
            </a:endParaRPr>
          </a:p>
          <a:p>
            <a:pPr marL="239395">
              <a:lnSpc>
                <a:spcPct val="100000"/>
              </a:lnSpc>
              <a:spcBef>
                <a:spcPts val="180"/>
              </a:spcBef>
            </a:pP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auto indien deze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buurt van 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kadaver kan </a:t>
            </a:r>
            <a:r>
              <a:rPr dirty="0" sz="900" spc="-10">
                <a:latin typeface="Verdana"/>
                <a:cs typeface="Verdana"/>
              </a:rPr>
              <a:t>komen.</a:t>
            </a:r>
            <a:endParaRPr sz="900">
              <a:latin typeface="Verdana"/>
              <a:cs typeface="Verdana"/>
            </a:endParaRPr>
          </a:p>
          <a:p>
            <a:pPr lvl="1" marL="698500" marR="29845" indent="-228600">
              <a:lnSpc>
                <a:spcPts val="1260"/>
              </a:lnSpc>
              <a:spcBef>
                <a:spcPts val="65"/>
              </a:spcBef>
              <a:buFont typeface="Wingdings"/>
              <a:buChar char=""/>
              <a:tabLst>
                <a:tab pos="698500" algn="l"/>
              </a:tabLst>
            </a:pPr>
            <a:r>
              <a:rPr dirty="0" sz="900" i="1">
                <a:latin typeface="Verdana"/>
                <a:cs typeface="Verdana"/>
              </a:rPr>
              <a:t>Opmerking</a:t>
            </a:r>
            <a:r>
              <a:rPr dirty="0" sz="900" spc="-10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1: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Wanneer</a:t>
            </a:r>
            <a:r>
              <a:rPr dirty="0" sz="900" spc="-10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twee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of</a:t>
            </a:r>
            <a:r>
              <a:rPr dirty="0" sz="900" spc="-10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meerdere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zwijnen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bij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elkaar</a:t>
            </a:r>
            <a:r>
              <a:rPr dirty="0" sz="900" spc="-10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worden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gevonden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is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het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spc="-10" i="1">
                <a:latin typeface="Verdana"/>
                <a:cs typeface="Verdana"/>
              </a:rPr>
              <a:t>wisselen </a:t>
            </a:r>
            <a:r>
              <a:rPr dirty="0" sz="900" i="1">
                <a:latin typeface="Verdana"/>
                <a:cs typeface="Verdana"/>
              </a:rPr>
              <a:t>van</a:t>
            </a:r>
            <a:r>
              <a:rPr dirty="0" sz="900" spc="-1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handschoenen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tussen monstername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van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de</a:t>
            </a:r>
            <a:r>
              <a:rPr dirty="0" sz="900" spc="-10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kadavers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door </a:t>
            </a:r>
            <a:r>
              <a:rPr dirty="0" sz="900" spc="-10" i="1">
                <a:latin typeface="Verdana"/>
                <a:cs typeface="Verdana"/>
              </a:rPr>
              <a:t>voldoende.</a:t>
            </a:r>
            <a:endParaRPr sz="900">
              <a:latin typeface="Verdana"/>
              <a:cs typeface="Verdana"/>
            </a:endParaRPr>
          </a:p>
          <a:p>
            <a:pPr lvl="1" marL="698500" marR="5080" indent="-228600">
              <a:lnSpc>
                <a:spcPts val="1250"/>
              </a:lnSpc>
              <a:spcBef>
                <a:spcPts val="10"/>
              </a:spcBef>
              <a:buFont typeface="Wingdings"/>
              <a:buChar char=""/>
              <a:tabLst>
                <a:tab pos="698500" algn="l"/>
              </a:tabLst>
            </a:pPr>
            <a:r>
              <a:rPr dirty="0" sz="900" i="1">
                <a:latin typeface="Verdana"/>
                <a:cs typeface="Verdana"/>
              </a:rPr>
              <a:t>Opmerking</a:t>
            </a:r>
            <a:r>
              <a:rPr dirty="0" sz="900" spc="-1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2: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Leg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een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schone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(vuilnis)zak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en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reinigings-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en </a:t>
            </a:r>
            <a:r>
              <a:rPr dirty="0" sz="900" spc="-10" i="1">
                <a:latin typeface="Verdana"/>
                <a:cs typeface="Verdana"/>
              </a:rPr>
              <a:t>ontsmettingsmaterialen/middelen </a:t>
            </a:r>
            <a:r>
              <a:rPr dirty="0" sz="900" i="1">
                <a:latin typeface="Verdana"/>
                <a:cs typeface="Verdana"/>
              </a:rPr>
              <a:t>klaar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aan de</a:t>
            </a:r>
            <a:r>
              <a:rPr dirty="0" sz="900" spc="-10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rand van het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spc="-10" i="1">
                <a:latin typeface="Verdana"/>
                <a:cs typeface="Verdana"/>
              </a:rPr>
              <a:t>5m-</a:t>
            </a:r>
            <a:r>
              <a:rPr dirty="0" sz="900" i="1">
                <a:latin typeface="Verdana"/>
                <a:cs typeface="Verdana"/>
              </a:rPr>
              <a:t>gebied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waar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de gebruikte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kleding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na gebruik</a:t>
            </a:r>
            <a:r>
              <a:rPr dirty="0" sz="900" spc="-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in</a:t>
            </a:r>
            <a:r>
              <a:rPr dirty="0" sz="900" spc="5" i="1">
                <a:latin typeface="Verdana"/>
                <a:cs typeface="Verdana"/>
              </a:rPr>
              <a:t> </a:t>
            </a:r>
            <a:r>
              <a:rPr dirty="0" sz="900" i="1">
                <a:latin typeface="Verdana"/>
                <a:cs typeface="Verdana"/>
              </a:rPr>
              <a:t>kan </a:t>
            </a:r>
            <a:r>
              <a:rPr dirty="0" sz="900" spc="-10" i="1">
                <a:latin typeface="Verdana"/>
                <a:cs typeface="Verdana"/>
              </a:rPr>
              <a:t>worden</a:t>
            </a:r>
            <a:endParaRPr sz="900">
              <a:latin typeface="Verdana"/>
              <a:cs typeface="Verdana"/>
            </a:endParaRPr>
          </a:p>
          <a:p>
            <a:pPr marL="698500">
              <a:lnSpc>
                <a:spcPct val="100000"/>
              </a:lnSpc>
              <a:spcBef>
                <a:spcPts val="115"/>
              </a:spcBef>
            </a:pPr>
            <a:r>
              <a:rPr dirty="0" sz="900" spc="-10" i="1">
                <a:latin typeface="Verdana"/>
                <a:cs typeface="Verdana"/>
              </a:rPr>
              <a:t>gestopt.</a:t>
            </a:r>
            <a:endParaRPr sz="900">
              <a:latin typeface="Verdana"/>
              <a:cs typeface="Verdana"/>
            </a:endParaRPr>
          </a:p>
          <a:p>
            <a:pPr marL="239395" indent="-22669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beenpijpen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wegwerpoverall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over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laarzen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aangetrokken.</a:t>
            </a:r>
            <a:endParaRPr sz="900">
              <a:latin typeface="Verdana"/>
              <a:cs typeface="Verdana"/>
            </a:endParaRPr>
          </a:p>
          <a:p>
            <a:pPr marL="239395" marR="93980" indent="-227329">
              <a:lnSpc>
                <a:spcPts val="1260"/>
              </a:lnSpc>
              <a:spcBef>
                <a:spcPts val="65"/>
              </a:spcBef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Eventuele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gebruikte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materialen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(o.a.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mes)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dienen goed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reinigen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ontsmetten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zijn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gebruik wegwerpmaterialen).</a:t>
            </a:r>
            <a:endParaRPr sz="900">
              <a:latin typeface="Verdana"/>
              <a:cs typeface="Verdana"/>
            </a:endParaRPr>
          </a:p>
          <a:p>
            <a:pPr marL="239395" indent="-22669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Neem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waarbij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wegvloeien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bloed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weefselvocht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zoveel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mogelijk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voorkómen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wordt.</a:t>
            </a:r>
            <a:endParaRPr sz="900">
              <a:latin typeface="Verdana"/>
              <a:cs typeface="Verdana"/>
            </a:endParaRPr>
          </a:p>
          <a:p>
            <a:pPr marL="239395" indent="-226695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Neem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 af: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bloed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 buis,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milt, tonsil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 botten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 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plastic zak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 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 </a:t>
            </a:r>
            <a:r>
              <a:rPr dirty="0" sz="900" spc="-10">
                <a:latin typeface="Verdana"/>
                <a:cs typeface="Verdana"/>
              </a:rPr>
              <a:t>ty-</a:t>
            </a:r>
            <a:r>
              <a:rPr dirty="0" sz="900" spc="-25">
                <a:latin typeface="Verdana"/>
                <a:cs typeface="Verdana"/>
              </a:rPr>
              <a:t>rap</a:t>
            </a:r>
            <a:endParaRPr sz="900">
              <a:latin typeface="Verdana"/>
              <a:cs typeface="Verdana"/>
            </a:endParaRPr>
          </a:p>
          <a:p>
            <a:pPr marL="239395" marR="513080">
              <a:lnSpc>
                <a:spcPct val="116100"/>
              </a:lnSpc>
              <a:spcBef>
                <a:spcPts val="5"/>
              </a:spcBef>
            </a:pPr>
            <a:r>
              <a:rPr dirty="0" sz="900">
                <a:latin typeface="Verdana"/>
                <a:cs typeface="Verdana"/>
              </a:rPr>
              <a:t>(kabelbinders)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dubbel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gevouwen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dicht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geknepen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 plastic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zak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via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plakstrip </a:t>
            </a:r>
            <a:r>
              <a:rPr dirty="0" sz="900">
                <a:latin typeface="Verdana"/>
                <a:cs typeface="Verdana"/>
              </a:rPr>
              <a:t>dichtgeplakt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zie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monstermateriaal.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Verdana"/>
              <a:cs typeface="Verdana"/>
            </a:endParaRPr>
          </a:p>
          <a:p>
            <a:pPr marL="239395">
              <a:lnSpc>
                <a:spcPct val="100000"/>
              </a:lnSpc>
            </a:pPr>
            <a:r>
              <a:rPr dirty="0" sz="900" b="1">
                <a:latin typeface="Verdana"/>
                <a:cs typeface="Verdana"/>
              </a:rPr>
              <a:t>Afbeelding</a:t>
            </a:r>
            <a:r>
              <a:rPr dirty="0" sz="900" spc="-40" b="1">
                <a:latin typeface="Verdana"/>
                <a:cs typeface="Verdana"/>
              </a:rPr>
              <a:t> </a:t>
            </a:r>
            <a:r>
              <a:rPr dirty="0" sz="900" b="1">
                <a:latin typeface="Verdana"/>
                <a:cs typeface="Verdana"/>
              </a:rPr>
              <a:t>monovette</a:t>
            </a:r>
            <a:r>
              <a:rPr dirty="0" sz="900" spc="-30" b="1">
                <a:latin typeface="Verdana"/>
                <a:cs typeface="Verdana"/>
              </a:rPr>
              <a:t> </a:t>
            </a:r>
            <a:r>
              <a:rPr dirty="0" sz="900" spc="-20" b="1">
                <a:latin typeface="Verdana"/>
                <a:cs typeface="Verdana"/>
              </a:rPr>
              <a:t>EDTA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97305" y="6362699"/>
            <a:ext cx="6131560" cy="194310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239395">
              <a:lnSpc>
                <a:spcPct val="100000"/>
              </a:lnSpc>
              <a:spcBef>
                <a:spcPts val="280"/>
              </a:spcBef>
            </a:pPr>
            <a:r>
              <a:rPr dirty="0" sz="900" b="1">
                <a:latin typeface="Verdana"/>
                <a:cs typeface="Verdana"/>
              </a:rPr>
              <a:t>Verpakking</a:t>
            </a:r>
            <a:r>
              <a:rPr dirty="0" sz="900" spc="-45" b="1">
                <a:latin typeface="Verdana"/>
                <a:cs typeface="Verdana"/>
              </a:rPr>
              <a:t> </a:t>
            </a:r>
            <a:r>
              <a:rPr dirty="0" sz="900" b="1">
                <a:latin typeface="Verdana"/>
                <a:cs typeface="Verdana"/>
              </a:rPr>
              <a:t>van</a:t>
            </a:r>
            <a:r>
              <a:rPr dirty="0" sz="900" spc="-25" b="1">
                <a:latin typeface="Verdana"/>
                <a:cs typeface="Verdana"/>
              </a:rPr>
              <a:t> </a:t>
            </a:r>
            <a:r>
              <a:rPr dirty="0" sz="900" b="1">
                <a:latin typeface="Verdana"/>
                <a:cs typeface="Verdana"/>
              </a:rPr>
              <a:t>bloedbuizen</a:t>
            </a:r>
            <a:r>
              <a:rPr dirty="0" sz="900" spc="-25" b="1">
                <a:latin typeface="Verdana"/>
                <a:cs typeface="Verdana"/>
              </a:rPr>
              <a:t> </a:t>
            </a:r>
            <a:r>
              <a:rPr dirty="0" sz="900" b="1">
                <a:latin typeface="Verdana"/>
                <a:cs typeface="Verdana"/>
              </a:rPr>
              <a:t>en</a:t>
            </a:r>
            <a:r>
              <a:rPr dirty="0" sz="900" spc="-20" b="1">
                <a:latin typeface="Verdana"/>
                <a:cs typeface="Verdana"/>
              </a:rPr>
              <a:t> </a:t>
            </a:r>
            <a:r>
              <a:rPr dirty="0" sz="900" b="1">
                <a:latin typeface="Verdana"/>
                <a:cs typeface="Verdana"/>
              </a:rPr>
              <a:t>klein</a:t>
            </a:r>
            <a:r>
              <a:rPr dirty="0" sz="900" spc="-25" b="1">
                <a:latin typeface="Verdana"/>
                <a:cs typeface="Verdana"/>
              </a:rPr>
              <a:t> </a:t>
            </a:r>
            <a:r>
              <a:rPr dirty="0" sz="900" spc="-10" b="1">
                <a:latin typeface="Verdana"/>
                <a:cs typeface="Verdana"/>
              </a:rPr>
              <a:t>monstermateriaal:</a:t>
            </a:r>
            <a:endParaRPr sz="900">
              <a:latin typeface="Verdana"/>
              <a:cs typeface="Verdana"/>
            </a:endParaRPr>
          </a:p>
          <a:p>
            <a:pPr marL="239395" marR="43815" indent="-227329">
              <a:lnSpc>
                <a:spcPct val="116100"/>
              </a:lnSpc>
              <a:spcBef>
                <a:spcPts val="5"/>
              </a:spcBef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RAA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sticker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buis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 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lengterichting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geplakt om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 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laboratorium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gescand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kunnen worden.</a:t>
            </a:r>
            <a:endParaRPr sz="900">
              <a:latin typeface="Verdana"/>
              <a:cs typeface="Verdana"/>
            </a:endParaRPr>
          </a:p>
          <a:p>
            <a:pPr marL="239395" indent="-22669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Doe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buizen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materiaal (milt,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tonsil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bot)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plastic </a:t>
            </a:r>
            <a:r>
              <a:rPr dirty="0" sz="900" spc="-20">
                <a:latin typeface="Verdana"/>
                <a:cs typeface="Verdana"/>
              </a:rPr>
              <a:t>zak.</a:t>
            </a:r>
            <a:endParaRPr sz="9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900">
                <a:latin typeface="Verdana"/>
                <a:cs typeface="Verdana"/>
              </a:rPr>
              <a:t>Reinig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ontsmet 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buitenkant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 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verpakking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(buis,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plastic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zak) 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monster.</a:t>
            </a:r>
            <a:endParaRPr sz="900">
              <a:latin typeface="Verdana"/>
              <a:cs typeface="Verdana"/>
            </a:endParaRPr>
          </a:p>
          <a:p>
            <a:pPr marL="241300" marR="5080" indent="-228600">
              <a:lnSpc>
                <a:spcPts val="1260"/>
              </a:lnSpc>
              <a:spcBef>
                <a:spcPts val="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900">
                <a:latin typeface="Verdana"/>
                <a:cs typeface="Verdana"/>
              </a:rPr>
              <a:t>Stap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5m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zone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uit: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Stop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wegwerphandschoenen,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wegwerpoverall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plastic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overschoenen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een </a:t>
            </a:r>
            <a:r>
              <a:rPr dirty="0" sz="900">
                <a:latin typeface="Verdana"/>
                <a:cs typeface="Verdana"/>
              </a:rPr>
              <a:t>plastic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zak en voer die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af via 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restafval.</a:t>
            </a:r>
            <a:endParaRPr sz="900">
              <a:latin typeface="Verdana"/>
              <a:cs typeface="Verdana"/>
            </a:endParaRPr>
          </a:p>
          <a:p>
            <a:pPr marL="239395" indent="-22669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Pas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nadat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 beschermende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kleding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uitgetrokken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 monster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Sealbag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gedaan </a:t>
            </a:r>
            <a:r>
              <a:rPr dirty="0" sz="900" spc="-10">
                <a:latin typeface="Verdana"/>
                <a:cs typeface="Verdana"/>
              </a:rPr>
              <a:t>samen</a:t>
            </a:r>
            <a:endParaRPr sz="900">
              <a:latin typeface="Verdana"/>
              <a:cs typeface="Verdana"/>
            </a:endParaRPr>
          </a:p>
          <a:p>
            <a:pPr marL="239395">
              <a:lnSpc>
                <a:spcPct val="100000"/>
              </a:lnSpc>
              <a:spcBef>
                <a:spcPts val="180"/>
              </a:spcBef>
            </a:pP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absorberende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materiaal (zie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afbeeldingen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2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3).</a:t>
            </a:r>
            <a:endParaRPr sz="900">
              <a:latin typeface="Verdana"/>
              <a:cs typeface="Verdana"/>
            </a:endParaRPr>
          </a:p>
          <a:p>
            <a:pPr marL="239395" marR="225425" indent="-227329">
              <a:lnSpc>
                <a:spcPct val="116399"/>
              </a:lnSpc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 groot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 kartonnen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doos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sealbag, dan kan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ook een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tweede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plastic </a:t>
            </a:r>
            <a:r>
              <a:rPr dirty="0" sz="900" spc="-25">
                <a:latin typeface="Verdana"/>
                <a:cs typeface="Verdana"/>
              </a:rPr>
              <a:t>zak </a:t>
            </a:r>
            <a:r>
              <a:rPr dirty="0" sz="900">
                <a:latin typeface="Verdana"/>
                <a:cs typeface="Verdana"/>
              </a:rPr>
              <a:t>(kadaverzak)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gebruikt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wederom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dubbel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gevouwen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ty-rap</a:t>
            </a:r>
            <a:r>
              <a:rPr dirty="0" sz="900" spc="-10">
                <a:latin typeface="Verdana"/>
                <a:cs typeface="Verdana"/>
              </a:rPr>
              <a:t> (kabelbinder) </a:t>
            </a:r>
            <a:r>
              <a:rPr dirty="0" sz="900">
                <a:latin typeface="Verdana"/>
                <a:cs typeface="Verdana"/>
              </a:rPr>
              <a:t>indien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nodig. Op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buitenkant kan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dan 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informatie over 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 geplakt </a:t>
            </a:r>
            <a:r>
              <a:rPr dirty="0" sz="900" spc="-10">
                <a:latin typeface="Verdana"/>
                <a:cs typeface="Verdana"/>
              </a:rPr>
              <a:t>worden.</a:t>
            </a:r>
            <a:endParaRPr sz="900">
              <a:latin typeface="Verdana"/>
              <a:cs typeface="Verdana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6955" y="4432553"/>
            <a:ext cx="2590037" cy="1942211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4382" y="2854959"/>
            <a:ext cx="32677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Afbeelding</a:t>
            </a:r>
            <a:r>
              <a:rPr dirty="0" sz="800" spc="-3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1:Sealbag</a:t>
            </a:r>
            <a:r>
              <a:rPr dirty="0" sz="800" spc="-4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(links)</a:t>
            </a:r>
            <a:r>
              <a:rPr dirty="0" sz="800" spc="-4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en</a:t>
            </a:r>
            <a:r>
              <a:rPr dirty="0" sz="800" spc="-4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absorberend</a:t>
            </a:r>
            <a:r>
              <a:rPr dirty="0" sz="800" spc="-4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materiaal</a:t>
            </a:r>
            <a:r>
              <a:rPr dirty="0" sz="800" spc="-4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spc="-10" i="1">
                <a:solidFill>
                  <a:srgbClr val="3D3C2C"/>
                </a:solidFill>
                <a:latin typeface="Verdana"/>
                <a:cs typeface="Verdana"/>
              </a:rPr>
              <a:t>(rechts)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97305" y="4884927"/>
            <a:ext cx="5982970" cy="751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>
              <a:lnSpc>
                <a:spcPct val="100000"/>
              </a:lnSpc>
              <a:spcBef>
                <a:spcPts val="95"/>
              </a:spcBef>
            </a:pP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Afbeelding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2: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het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buisje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wordt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voorzien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van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spc="-10" i="1">
                <a:solidFill>
                  <a:srgbClr val="3D3C2C"/>
                </a:solidFill>
                <a:latin typeface="Verdana"/>
                <a:cs typeface="Verdana"/>
              </a:rPr>
              <a:t>absorptiemateriaal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Verdana"/>
              <a:cs typeface="Verdana"/>
            </a:endParaRPr>
          </a:p>
          <a:p>
            <a:pPr marL="241300" marR="5080" indent="-228600">
              <a:lnSpc>
                <a:spcPct val="1165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900">
                <a:latin typeface="Verdana"/>
                <a:cs typeface="Verdana"/>
              </a:rPr>
              <a:t>Plak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sealbag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dicht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(afbeelding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4).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Verpak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b="1">
                <a:latin typeface="Verdana"/>
                <a:cs typeface="Verdana"/>
              </a:rPr>
              <a:t>altijd</a:t>
            </a:r>
            <a:r>
              <a:rPr dirty="0" sz="900" spc="5" b="1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derde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omverpakking: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een </a:t>
            </a:r>
            <a:r>
              <a:rPr dirty="0" sz="900">
                <a:latin typeface="Verdana"/>
                <a:cs typeface="Verdana"/>
              </a:rPr>
              <a:t>kartonnen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doos of,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als 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pot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 materiaal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bot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groot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is,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 een plastic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zak</a:t>
            </a:r>
            <a:r>
              <a:rPr dirty="0" sz="900" spc="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(zie </a:t>
            </a:r>
            <a:r>
              <a:rPr dirty="0" sz="900" spc="-10">
                <a:latin typeface="Verdana"/>
                <a:cs typeface="Verdana"/>
              </a:rPr>
              <a:t>afbeelding </a:t>
            </a:r>
            <a:r>
              <a:rPr dirty="0" sz="900" spc="-25">
                <a:latin typeface="Verdana"/>
                <a:cs typeface="Verdana"/>
              </a:rPr>
              <a:t>7).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24382" y="7406639"/>
            <a:ext cx="184403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Afbeelding 3:</a:t>
            </a:r>
            <a:r>
              <a:rPr dirty="0" sz="800" spc="-10" i="1">
                <a:solidFill>
                  <a:srgbClr val="3D3C2C"/>
                </a:solidFill>
                <a:latin typeface="Verdana"/>
                <a:cs typeface="Verdana"/>
              </a:rPr>
              <a:t> Dichtplakken Sealbag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24382" y="9631171"/>
            <a:ext cx="38004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Afbeelding</a:t>
            </a:r>
            <a:r>
              <a:rPr dirty="0" sz="800" spc="-2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4: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Monster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is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klaar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voor</a:t>
            </a:r>
            <a:r>
              <a:rPr dirty="0" sz="800" spc="-1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het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verpakken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in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de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derde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spc="-10" i="1">
                <a:solidFill>
                  <a:srgbClr val="3D3C2C"/>
                </a:solidFill>
                <a:latin typeface="Verdana"/>
                <a:cs typeface="Verdana"/>
              </a:rPr>
              <a:t>verpakking</a:t>
            </a:r>
            <a:endParaRPr sz="8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6955" y="914399"/>
            <a:ext cx="2571115" cy="193090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6955" y="3135629"/>
            <a:ext cx="2610993" cy="174015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7137" y="5644895"/>
            <a:ext cx="2625217" cy="175006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36955" y="7847076"/>
            <a:ext cx="2661412" cy="1774189"/>
          </a:xfrm>
          <a:prstGeom prst="rect">
            <a:avLst/>
          </a:prstGeom>
        </p:spPr>
      </p:pic>
      <p:sp>
        <p:nvSpPr>
          <p:cNvPr id="10" name="object 1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5905" y="2885439"/>
            <a:ext cx="36734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Afbeelding</a:t>
            </a:r>
            <a:r>
              <a:rPr dirty="0" sz="800" spc="-2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6: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monster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verpakt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in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de</a:t>
            </a:r>
            <a:r>
              <a:rPr dirty="0" sz="800" spc="-2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sealbag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in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de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derde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spc="-10" i="1">
                <a:solidFill>
                  <a:srgbClr val="3D3C2C"/>
                </a:solidFill>
                <a:latin typeface="Verdana"/>
                <a:cs typeface="Verdana"/>
              </a:rPr>
              <a:t>omverpakking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97305" y="5044185"/>
            <a:ext cx="5447030" cy="4457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9395">
              <a:lnSpc>
                <a:spcPct val="100000"/>
              </a:lnSpc>
              <a:spcBef>
                <a:spcPts val="95"/>
              </a:spcBef>
            </a:pP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Afbeelding</a:t>
            </a:r>
            <a:r>
              <a:rPr dirty="0" sz="800" spc="-2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7: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In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plaats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van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een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kartonnen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doos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kan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ook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een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tweede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plastic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sealbag</a:t>
            </a:r>
            <a:r>
              <a:rPr dirty="0" sz="800" spc="-25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i="1">
                <a:solidFill>
                  <a:srgbClr val="3D3C2C"/>
                </a:solidFill>
                <a:latin typeface="Verdana"/>
                <a:cs typeface="Verdana"/>
              </a:rPr>
              <a:t>worden</a:t>
            </a:r>
            <a:r>
              <a:rPr dirty="0" sz="800" spc="-30" i="1">
                <a:solidFill>
                  <a:srgbClr val="3D3C2C"/>
                </a:solidFill>
                <a:latin typeface="Verdana"/>
                <a:cs typeface="Verdana"/>
              </a:rPr>
              <a:t> </a:t>
            </a:r>
            <a:r>
              <a:rPr dirty="0" sz="800" spc="-10" i="1">
                <a:solidFill>
                  <a:srgbClr val="3D3C2C"/>
                </a:solidFill>
                <a:latin typeface="Verdana"/>
                <a:cs typeface="Verdana"/>
              </a:rPr>
              <a:t>gebruikt.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Verdana"/>
                <a:cs typeface="Verdana"/>
              </a:rPr>
              <a:t>Verpakking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materiaal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groot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sealbags: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97305" y="7298435"/>
            <a:ext cx="57867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dirty="0" sz="900">
                <a:latin typeface="Verdana"/>
                <a:cs typeface="Verdana"/>
              </a:rPr>
              <a:t>Eerste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tweede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zak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moeten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worden gesloten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 kabelbinder.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Hierbij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plastic</a:t>
            </a:r>
            <a:r>
              <a:rPr dirty="0" sz="900" spc="-10">
                <a:latin typeface="Verdana"/>
                <a:cs typeface="Verdana"/>
              </a:rPr>
              <a:t> stevig </a:t>
            </a:r>
            <a:r>
              <a:rPr dirty="0" sz="900">
                <a:latin typeface="Verdana"/>
                <a:cs typeface="Verdana"/>
              </a:rPr>
              <a:t>gedraaid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omgevouwen en dan door een </a:t>
            </a:r>
            <a:r>
              <a:rPr dirty="0" sz="900" spc="-10">
                <a:latin typeface="Verdana"/>
                <a:cs typeface="Verdana"/>
              </a:rPr>
              <a:t>ty-</a:t>
            </a:r>
            <a:r>
              <a:rPr dirty="0" sz="900">
                <a:latin typeface="Verdana"/>
                <a:cs typeface="Verdana"/>
              </a:rPr>
              <a:t>rap </a:t>
            </a:r>
            <a:r>
              <a:rPr dirty="0" sz="900" spc="-10">
                <a:latin typeface="Verdana"/>
                <a:cs typeface="Verdana"/>
              </a:rPr>
              <a:t>vastgezet.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97305" y="8761476"/>
            <a:ext cx="5006340" cy="1253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Verdana"/>
                <a:cs typeface="Verdana"/>
              </a:rPr>
              <a:t>Verdere</a:t>
            </a:r>
            <a:r>
              <a:rPr dirty="0" sz="900" spc="-25" b="1">
                <a:latin typeface="Verdana"/>
                <a:cs typeface="Verdana"/>
              </a:rPr>
              <a:t> </a:t>
            </a:r>
            <a:r>
              <a:rPr dirty="0" sz="900" spc="-10" b="1">
                <a:latin typeface="Verdana"/>
                <a:cs typeface="Verdana"/>
              </a:rPr>
              <a:t>afhandeling</a:t>
            </a:r>
            <a:endParaRPr sz="9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000">
              <a:latin typeface="Verdana"/>
              <a:cs typeface="Verdana"/>
            </a:endParaRPr>
          </a:p>
          <a:p>
            <a:pPr marL="239395" indent="-22669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39395" algn="l"/>
              </a:tabLst>
            </a:pPr>
            <a:r>
              <a:rPr dirty="0" sz="900">
                <a:latin typeface="Verdana"/>
                <a:cs typeface="Verdana"/>
              </a:rPr>
              <a:t>Noteer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volgende op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buitenste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omverpakking:</a:t>
            </a:r>
            <a:endParaRPr sz="900">
              <a:latin typeface="Verdana"/>
              <a:cs typeface="Verdana"/>
            </a:endParaRPr>
          </a:p>
          <a:p>
            <a:pPr lvl="1" marL="697865" indent="-227965">
              <a:lnSpc>
                <a:spcPct val="100000"/>
              </a:lnSpc>
              <a:spcBef>
                <a:spcPts val="180"/>
              </a:spcBef>
              <a:buFont typeface="Wingdings"/>
              <a:buChar char=""/>
              <a:tabLst>
                <a:tab pos="697865" algn="l"/>
              </a:tabLst>
            </a:pPr>
            <a:r>
              <a:rPr dirty="0" sz="900">
                <a:latin typeface="Verdana"/>
                <a:cs typeface="Verdana"/>
              </a:rPr>
              <a:t>het casusnummer</a:t>
            </a:r>
            <a:r>
              <a:rPr dirty="0" sz="900" spc="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1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RAA-nummer</a:t>
            </a:r>
            <a:endParaRPr sz="900">
              <a:latin typeface="Verdana"/>
              <a:cs typeface="Verdana"/>
            </a:endParaRPr>
          </a:p>
          <a:p>
            <a:pPr lvl="1" marL="697865" indent="-227965">
              <a:lnSpc>
                <a:spcPct val="100000"/>
              </a:lnSpc>
              <a:spcBef>
                <a:spcPts val="170"/>
              </a:spcBef>
              <a:buFont typeface="Wingdings"/>
              <a:buChar char=""/>
              <a:tabLst>
                <a:tab pos="697865" algn="l"/>
              </a:tabLst>
            </a:pP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gaat om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 AVP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verdenking</a:t>
            </a:r>
            <a:endParaRPr sz="900">
              <a:latin typeface="Verdana"/>
              <a:cs typeface="Verdana"/>
            </a:endParaRPr>
          </a:p>
          <a:p>
            <a:pPr lvl="1" marL="697865" indent="-227965">
              <a:lnSpc>
                <a:spcPct val="100000"/>
              </a:lnSpc>
              <a:spcBef>
                <a:spcPts val="180"/>
              </a:spcBef>
              <a:buFont typeface="Wingdings"/>
              <a:buChar char=""/>
              <a:tabLst>
                <a:tab pos="697865" algn="l"/>
              </a:tabLst>
            </a:pPr>
            <a:r>
              <a:rPr dirty="0" sz="900">
                <a:latin typeface="Verdana"/>
                <a:cs typeface="Verdana"/>
              </a:rPr>
              <a:t>Wageningen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Bioveterinary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Research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(WBVR)</a:t>
            </a:r>
            <a:endParaRPr sz="900">
              <a:latin typeface="Verdana"/>
              <a:cs typeface="Verdana"/>
            </a:endParaRPr>
          </a:p>
          <a:p>
            <a:pPr marL="239395">
              <a:lnSpc>
                <a:spcPct val="100000"/>
              </a:lnSpc>
              <a:spcBef>
                <a:spcPts val="175"/>
              </a:spcBef>
            </a:pP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stuur deze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ommegaande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per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koerier naar </a:t>
            </a:r>
            <a:r>
              <a:rPr dirty="0" sz="900" spc="-10">
                <a:latin typeface="Verdana"/>
                <a:cs typeface="Verdana"/>
              </a:rPr>
              <a:t>WBVR.</a:t>
            </a:r>
            <a:endParaRPr sz="9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180"/>
              </a:spcBef>
            </a:pP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LET</a:t>
            </a:r>
            <a:r>
              <a:rPr dirty="0" sz="900" spc="-1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OP:</a:t>
            </a:r>
            <a:r>
              <a:rPr dirty="0" sz="900" spc="-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de</a:t>
            </a:r>
            <a:r>
              <a:rPr dirty="0" sz="900" spc="-1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buitenverpakking</a:t>
            </a:r>
            <a:r>
              <a:rPr dirty="0" sz="900" spc="-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moet</a:t>
            </a:r>
            <a:r>
              <a:rPr dirty="0" sz="900" spc="-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voorzien</a:t>
            </a:r>
            <a:r>
              <a:rPr dirty="0" sz="900" spc="-1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zijn</a:t>
            </a:r>
            <a:r>
              <a:rPr dirty="0" sz="900" spc="-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van</a:t>
            </a:r>
            <a:r>
              <a:rPr dirty="0" sz="900" spc="-1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het</a:t>
            </a:r>
            <a:r>
              <a:rPr dirty="0" sz="900" spc="-1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UN</a:t>
            </a:r>
            <a:r>
              <a:rPr dirty="0" sz="900" spc="-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i="1">
                <a:solidFill>
                  <a:srgbClr val="FF0000"/>
                </a:solidFill>
                <a:latin typeface="Verdana"/>
                <a:cs typeface="Verdana"/>
              </a:rPr>
              <a:t>nummer</a:t>
            </a:r>
            <a:r>
              <a:rPr dirty="0" sz="900" spc="-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900" spc="-10" i="1">
                <a:solidFill>
                  <a:srgbClr val="FF0000"/>
                </a:solidFill>
                <a:latin typeface="Verdana"/>
                <a:cs typeface="Verdana"/>
              </a:rPr>
              <a:t>UN3373.</a:t>
            </a:r>
            <a:endParaRPr sz="9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8860" y="914399"/>
            <a:ext cx="2794000" cy="195745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9042" y="3166363"/>
            <a:ext cx="2801366" cy="186880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5339" y="5477382"/>
            <a:ext cx="1061085" cy="168084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40583" y="5844412"/>
            <a:ext cx="1607820" cy="131445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11801" y="5825362"/>
            <a:ext cx="1466850" cy="133286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0259" y="7768551"/>
            <a:ext cx="1030604" cy="837476"/>
          </a:xfrm>
          <a:prstGeom prst="rect">
            <a:avLst/>
          </a:prstGeom>
        </p:spPr>
      </p:pic>
      <p:sp>
        <p:nvSpPr>
          <p:cNvPr id="12" name="object 12" descr=""/>
          <p:cNvSpPr/>
          <p:nvPr/>
        </p:nvSpPr>
        <p:spPr>
          <a:xfrm>
            <a:off x="1991360" y="5867272"/>
            <a:ext cx="459740" cy="83185"/>
          </a:xfrm>
          <a:custGeom>
            <a:avLst/>
            <a:gdLst/>
            <a:ahLst/>
            <a:cxnLst/>
            <a:rect l="l" t="t" r="r" b="b"/>
            <a:pathLst>
              <a:path w="459739" h="83185">
                <a:moveTo>
                  <a:pt x="343788" y="0"/>
                </a:moveTo>
                <a:lnTo>
                  <a:pt x="343788" y="20827"/>
                </a:lnTo>
                <a:lnTo>
                  <a:pt x="0" y="20827"/>
                </a:lnTo>
                <a:lnTo>
                  <a:pt x="0" y="62484"/>
                </a:lnTo>
                <a:lnTo>
                  <a:pt x="343788" y="62484"/>
                </a:lnTo>
                <a:lnTo>
                  <a:pt x="343788" y="83185"/>
                </a:lnTo>
                <a:lnTo>
                  <a:pt x="459739" y="41656"/>
                </a:lnTo>
                <a:lnTo>
                  <a:pt x="34378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4429759" y="5972047"/>
            <a:ext cx="459740" cy="83185"/>
          </a:xfrm>
          <a:custGeom>
            <a:avLst/>
            <a:gdLst/>
            <a:ahLst/>
            <a:cxnLst/>
            <a:rect l="l" t="t" r="r" b="b"/>
            <a:pathLst>
              <a:path w="459739" h="83185">
                <a:moveTo>
                  <a:pt x="343788" y="0"/>
                </a:moveTo>
                <a:lnTo>
                  <a:pt x="343788" y="20827"/>
                </a:lnTo>
                <a:lnTo>
                  <a:pt x="0" y="20827"/>
                </a:lnTo>
                <a:lnTo>
                  <a:pt x="0" y="62484"/>
                </a:lnTo>
                <a:lnTo>
                  <a:pt x="343788" y="62484"/>
                </a:lnTo>
                <a:lnTo>
                  <a:pt x="343788" y="83185"/>
                </a:lnTo>
                <a:lnTo>
                  <a:pt x="459739" y="41656"/>
                </a:lnTo>
                <a:lnTo>
                  <a:pt x="34378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Datum:</a:t>
            </a:r>
            <a:r>
              <a:rPr dirty="0" spc="-25"/>
              <a:t> </a:t>
            </a:r>
            <a:r>
              <a:rPr dirty="0" spc="-10"/>
              <a:t>02.06.2023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Auteur:</a:t>
            </a:r>
            <a:r>
              <a:rPr dirty="0" spc="-15"/>
              <a:t> </a:t>
            </a:r>
            <a:r>
              <a:rPr dirty="0"/>
              <a:t>LNV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 spc="-20"/>
              <a:t>NVWA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797305" y="880364"/>
            <a:ext cx="6146800" cy="178308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just" marL="240665" indent="-227965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900">
                <a:latin typeface="Verdana"/>
                <a:cs typeface="Verdana"/>
              </a:rPr>
              <a:t>Was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bij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eerste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gelegenheid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na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monstername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handen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zeep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veel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water.</a:t>
            </a:r>
            <a:endParaRPr sz="900">
              <a:latin typeface="Verdana"/>
              <a:cs typeface="Verdana"/>
            </a:endParaRPr>
          </a:p>
          <a:p>
            <a:pPr algn="just" marL="241300" marR="5715" indent="-228600">
              <a:lnSpc>
                <a:spcPct val="116399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900">
                <a:latin typeface="Verdana"/>
                <a:cs typeface="Verdana"/>
              </a:rPr>
              <a:t>Gebruik</a:t>
            </a:r>
            <a:r>
              <a:rPr dirty="0" sz="900" spc="195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195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wildbak</a:t>
            </a:r>
            <a:r>
              <a:rPr dirty="0" sz="900" spc="200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om</a:t>
            </a:r>
            <a:r>
              <a:rPr dirty="0" sz="900" spc="195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200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gebruikte</a:t>
            </a:r>
            <a:r>
              <a:rPr dirty="0" sz="900" spc="190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materialen</a:t>
            </a:r>
            <a:r>
              <a:rPr dirty="0" sz="900" spc="195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(schoenen,</a:t>
            </a:r>
            <a:r>
              <a:rPr dirty="0" sz="900" spc="195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mes,</a:t>
            </a:r>
            <a:r>
              <a:rPr dirty="0" sz="900" spc="195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zak</a:t>
            </a:r>
            <a:r>
              <a:rPr dirty="0" sz="900" spc="195">
                <a:latin typeface="Verdana"/>
                <a:cs typeface="Verdana"/>
              </a:rPr>
              <a:t> 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190">
                <a:latin typeface="Verdana"/>
                <a:cs typeface="Verdana"/>
              </a:rPr>
              <a:t>  </a:t>
            </a:r>
            <a:r>
              <a:rPr dirty="0" sz="900" spc="-10">
                <a:latin typeface="Verdana"/>
                <a:cs typeface="Verdana"/>
              </a:rPr>
              <a:t>gebruikte </a:t>
            </a:r>
            <a:r>
              <a:rPr dirty="0" sz="900">
                <a:latin typeface="Verdana"/>
                <a:cs typeface="Verdana"/>
              </a:rPr>
              <a:t>wegwerphandschoenen,</a:t>
            </a:r>
            <a:r>
              <a:rPr dirty="0" sz="900" spc="10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-overschoenen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1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–overall)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1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vervoeren</a:t>
            </a:r>
            <a:r>
              <a:rPr dirty="0" sz="900" spc="1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1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auto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om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hiermee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eventuele </a:t>
            </a:r>
            <a:r>
              <a:rPr dirty="0" sz="900">
                <a:latin typeface="Verdana"/>
                <a:cs typeface="Verdana"/>
              </a:rPr>
              <a:t>besmetting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 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rest 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auto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 </a:t>
            </a:r>
            <a:r>
              <a:rPr dirty="0" sz="900" spc="-10">
                <a:latin typeface="Verdana"/>
                <a:cs typeface="Verdana"/>
              </a:rPr>
              <a:t>voorkomen.</a:t>
            </a:r>
            <a:endParaRPr sz="900">
              <a:latin typeface="Verdana"/>
              <a:cs typeface="Verdana"/>
            </a:endParaRPr>
          </a:p>
          <a:p>
            <a:pPr algn="just" marL="241300" marR="5080" indent="-228600">
              <a:lnSpc>
                <a:spcPct val="1165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900">
                <a:latin typeface="Verdana"/>
                <a:cs typeface="Verdana"/>
              </a:rPr>
              <a:t>Reinig</a:t>
            </a:r>
            <a:r>
              <a:rPr dirty="0" sz="900" spc="10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1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ontsmet</a:t>
            </a:r>
            <a:r>
              <a:rPr dirty="0" sz="900" spc="1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direct</a:t>
            </a:r>
            <a:r>
              <a:rPr dirty="0" sz="900" spc="1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waar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mogelijk</a:t>
            </a:r>
            <a:r>
              <a:rPr dirty="0" sz="900" spc="1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(thuis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of</a:t>
            </a:r>
            <a:r>
              <a:rPr dirty="0" sz="900" spc="1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locatie)</a:t>
            </a:r>
            <a:r>
              <a:rPr dirty="0" sz="900" spc="1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laarzen</a:t>
            </a:r>
            <a:r>
              <a:rPr dirty="0" sz="900" spc="114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1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1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gebruikte</a:t>
            </a:r>
            <a:r>
              <a:rPr dirty="0" sz="900" spc="12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materialen (bijvoorbeeld</a:t>
            </a:r>
            <a:r>
              <a:rPr dirty="0" sz="900" spc="-40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een</a:t>
            </a:r>
            <a:r>
              <a:rPr dirty="0" sz="900" spc="-40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mes</a:t>
            </a:r>
            <a:r>
              <a:rPr dirty="0" sz="900" spc="-3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en</a:t>
            </a:r>
            <a:r>
              <a:rPr dirty="0" sz="900" spc="-3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de</a:t>
            </a:r>
            <a:r>
              <a:rPr dirty="0" sz="900" spc="-3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borstel).</a:t>
            </a:r>
            <a:r>
              <a:rPr dirty="0" sz="900" spc="-30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Een</a:t>
            </a:r>
            <a:r>
              <a:rPr dirty="0" sz="900" spc="-3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goede</a:t>
            </a:r>
            <a:r>
              <a:rPr dirty="0" sz="900" spc="-40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reiniging</a:t>
            </a:r>
            <a:r>
              <a:rPr dirty="0" sz="900" spc="-3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wordt</a:t>
            </a:r>
            <a:r>
              <a:rPr dirty="0" sz="900" spc="-30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gerealiseerd</a:t>
            </a:r>
            <a:r>
              <a:rPr dirty="0" sz="900" spc="-30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door</a:t>
            </a:r>
            <a:r>
              <a:rPr dirty="0" sz="900" spc="-3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eerst</a:t>
            </a:r>
            <a:r>
              <a:rPr dirty="0" sz="900" spc="-3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30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een</a:t>
            </a:r>
            <a:r>
              <a:rPr dirty="0" sz="900" spc="-3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borstel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2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ergste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vuil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verwijderen.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Vervolgens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alle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oppervlakten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water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zeep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schoonmaken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10">
                <a:latin typeface="Verdana"/>
                <a:cs typeface="Verdana"/>
              </a:rPr>
              <a:t> laten </a:t>
            </a:r>
            <a:r>
              <a:rPr dirty="0" sz="900">
                <a:latin typeface="Verdana"/>
                <a:cs typeface="Verdana"/>
              </a:rPr>
              <a:t>drogen.</a:t>
            </a:r>
            <a:r>
              <a:rPr dirty="0" sz="900" spc="3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Vervolgens</a:t>
            </a:r>
            <a:r>
              <a:rPr dirty="0" sz="900" spc="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al</a:t>
            </a:r>
            <a:r>
              <a:rPr dirty="0" sz="900" spc="3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deze</a:t>
            </a:r>
            <a:r>
              <a:rPr dirty="0" sz="900" spc="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oppervlakken</a:t>
            </a:r>
            <a:r>
              <a:rPr dirty="0" sz="900" spc="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ontsmetten</a:t>
            </a:r>
            <a:r>
              <a:rPr dirty="0" sz="900" spc="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met</a:t>
            </a:r>
            <a:r>
              <a:rPr dirty="0" sz="900" spc="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een</a:t>
            </a:r>
            <a:r>
              <a:rPr dirty="0" sz="900" spc="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desinfectiemiddel.</a:t>
            </a:r>
            <a:r>
              <a:rPr dirty="0" sz="900" spc="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3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juiste</a:t>
            </a:r>
            <a:r>
              <a:rPr dirty="0" sz="900" spc="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middel</a:t>
            </a:r>
            <a:r>
              <a:rPr dirty="0" sz="900" spc="40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is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2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vinden</a:t>
            </a:r>
            <a:r>
              <a:rPr dirty="0" sz="900" spc="2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2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2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website</a:t>
            </a:r>
            <a:r>
              <a:rPr dirty="0" sz="900" spc="2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24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2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College</a:t>
            </a:r>
            <a:r>
              <a:rPr dirty="0" sz="900" spc="24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voor</a:t>
            </a:r>
            <a:r>
              <a:rPr dirty="0" sz="900" spc="24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24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toelating</a:t>
            </a:r>
            <a:r>
              <a:rPr dirty="0" sz="900" spc="24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24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gewasbeschermingsmiddelen</a:t>
            </a:r>
            <a:r>
              <a:rPr dirty="0" sz="900" spc="245">
                <a:latin typeface="Verdana"/>
                <a:cs typeface="Verdana"/>
              </a:rPr>
              <a:t> </a:t>
            </a:r>
            <a:r>
              <a:rPr dirty="0" sz="900" spc="-25">
                <a:latin typeface="Verdana"/>
                <a:cs typeface="Verdana"/>
              </a:rPr>
              <a:t>en </a:t>
            </a:r>
            <a:r>
              <a:rPr dirty="0" sz="900">
                <a:latin typeface="Verdana"/>
                <a:cs typeface="Verdana"/>
              </a:rPr>
              <a:t>biociden:</a:t>
            </a:r>
            <a:r>
              <a:rPr dirty="0" sz="900" spc="335">
                <a:latin typeface="Verdana"/>
                <a:cs typeface="Verdana"/>
              </a:rPr>
              <a:t> </a:t>
            </a:r>
            <a:r>
              <a:rPr dirty="0" u="sng" sz="9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https://www.ctgb.nl/toelatingen/afrikaanse-varkenspest</a:t>
            </a:r>
            <a:r>
              <a:rPr dirty="0" sz="900" spc="-10">
                <a:latin typeface="Verdana"/>
                <a:cs typeface="Verdana"/>
              </a:rPr>
              <a:t>.</a:t>
            </a:r>
            <a:endParaRPr sz="900">
              <a:latin typeface="Verdana"/>
              <a:cs typeface="Verdana"/>
            </a:endParaRPr>
          </a:p>
          <a:p>
            <a:pPr algn="just" marL="240665" indent="-227965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240665" algn="l"/>
              </a:tabLst>
            </a:pPr>
            <a:r>
              <a:rPr dirty="0" sz="900">
                <a:latin typeface="Verdana"/>
                <a:cs typeface="Verdana"/>
              </a:rPr>
              <a:t>Tot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uitslag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monster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bekend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geen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varkensbedrijven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bezoeken.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97305" y="2998977"/>
            <a:ext cx="6106160" cy="1183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6FC0"/>
                </a:solidFill>
                <a:latin typeface="Verdana"/>
                <a:cs typeface="Verdana"/>
              </a:rPr>
              <a:t>Instructie</a:t>
            </a:r>
            <a:r>
              <a:rPr dirty="0" sz="1200" spc="-4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006FC0"/>
                </a:solidFill>
                <a:latin typeface="Verdana"/>
                <a:cs typeface="Verdana"/>
              </a:rPr>
              <a:t>en</a:t>
            </a:r>
            <a:r>
              <a:rPr dirty="0" sz="1200" spc="-3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006FC0"/>
                </a:solidFill>
                <a:latin typeface="Verdana"/>
                <a:cs typeface="Verdana"/>
              </a:rPr>
              <a:t>contactgegevens</a:t>
            </a:r>
            <a:r>
              <a:rPr dirty="0" sz="1200" spc="-3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z="1200" b="1">
                <a:solidFill>
                  <a:srgbClr val="006FC0"/>
                </a:solidFill>
                <a:latin typeface="Verdana"/>
                <a:cs typeface="Verdana"/>
              </a:rPr>
              <a:t>verzenden</a:t>
            </a:r>
            <a:r>
              <a:rPr dirty="0" sz="1200" spc="-3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z="1200" spc="-10" b="1">
                <a:solidFill>
                  <a:srgbClr val="006FC0"/>
                </a:solidFill>
                <a:latin typeface="Verdana"/>
                <a:cs typeface="Verdana"/>
              </a:rPr>
              <a:t>monster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Verdana"/>
              <a:cs typeface="Verdana"/>
            </a:endParaRPr>
          </a:p>
          <a:p>
            <a:pPr marL="241300" marR="5080" indent="-228600">
              <a:lnSpc>
                <a:spcPct val="116399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900">
                <a:latin typeface="Verdana"/>
                <a:cs typeface="Verdana"/>
              </a:rPr>
              <a:t>De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koerier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Schotpoort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heeft 1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uur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aanrijtijd. De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koerier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 24/7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bereiken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op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tel </a:t>
            </a:r>
            <a:r>
              <a:rPr dirty="0" sz="900" spc="-10">
                <a:latin typeface="Verdana"/>
                <a:cs typeface="Verdana"/>
              </a:rPr>
              <a:t>0313-670250. </a:t>
            </a:r>
            <a:r>
              <a:rPr dirty="0" sz="900">
                <a:latin typeface="Verdana"/>
                <a:cs typeface="Verdana"/>
              </a:rPr>
              <a:t>Meld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casusnummer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dat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om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AVP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gaat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afleveradres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van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WBVR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aan Schotpoort. </a:t>
            </a:r>
            <a:r>
              <a:rPr dirty="0" sz="900" spc="-25">
                <a:latin typeface="Verdana"/>
                <a:cs typeface="Verdana"/>
              </a:rPr>
              <a:t>Het </a:t>
            </a:r>
            <a:r>
              <a:rPr dirty="0" sz="900">
                <a:latin typeface="Verdana"/>
                <a:cs typeface="Verdana"/>
              </a:rPr>
              <a:t>afleveradres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is: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Houtribweg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39,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8221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RA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10">
                <a:latin typeface="Verdana"/>
                <a:cs typeface="Verdana"/>
              </a:rPr>
              <a:t>Lelystad.</a:t>
            </a:r>
            <a:endParaRPr sz="900">
              <a:latin typeface="Verdana"/>
              <a:cs typeface="Verdana"/>
            </a:endParaRPr>
          </a:p>
          <a:p>
            <a:pPr marL="241300" marR="314325" indent="-228600">
              <a:lnSpc>
                <a:spcPct val="1161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900">
                <a:latin typeface="Verdana"/>
                <a:cs typeface="Verdana"/>
              </a:rPr>
              <a:t>Vul</a:t>
            </a:r>
            <a:r>
              <a:rPr dirty="0" sz="900" spc="-2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het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digitale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inzendformulier</a:t>
            </a:r>
            <a:r>
              <a:rPr dirty="0" sz="900" spc="-10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compleet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verstuur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deze.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Bellen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naar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WBVR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en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NVIC</a:t>
            </a:r>
            <a:r>
              <a:rPr dirty="0" sz="900" spc="-15">
                <a:latin typeface="Verdana"/>
                <a:cs typeface="Verdana"/>
              </a:rPr>
              <a:t> </a:t>
            </a:r>
            <a:r>
              <a:rPr dirty="0" sz="900">
                <a:latin typeface="Verdana"/>
                <a:cs typeface="Verdana"/>
              </a:rPr>
              <a:t>is</a:t>
            </a:r>
            <a:r>
              <a:rPr dirty="0" sz="900" spc="-5">
                <a:latin typeface="Verdana"/>
                <a:cs typeface="Verdana"/>
              </a:rPr>
              <a:t> </a:t>
            </a:r>
            <a:r>
              <a:rPr dirty="0" sz="900" spc="-20">
                <a:latin typeface="Verdana"/>
                <a:cs typeface="Verdana"/>
              </a:rPr>
              <a:t>niet </a:t>
            </a:r>
            <a:r>
              <a:rPr dirty="0" sz="900" spc="-10">
                <a:latin typeface="Verdana"/>
                <a:cs typeface="Verdana"/>
              </a:rPr>
              <a:t>nodig.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Velthuizen, J. (Judith)</dc:creator>
  <dcterms:created xsi:type="dcterms:W3CDTF">2023-07-10T12:54:18Z</dcterms:created>
  <dcterms:modified xsi:type="dcterms:W3CDTF">2023-07-10T12:54:18Z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2023-06-02T00:00:00Z</vt:filetime>
  </property>
  <property fmtid="{D5CDD505-2E9C-101B-9397-08002B2CF9AE}" pid="3" name="Creator">
    <vt:lpwstr>Microsoft® Word voor Microsoft 365</vt:lpwstr>
  </property>
  <property fmtid="{D5CDD505-2E9C-101B-9397-08002B2CF9AE}" pid="4" name="LastSaved">
    <vt:filetime>2023-07-10T00:00:00Z</vt:filetime>
  </property>
  <property fmtid="{D5CDD505-2E9C-101B-9397-08002B2CF9AE}" pid="5" name="Producer">
    <vt:lpwstr>Microsoft® Word voor Microsoft 365</vt:lpwstr>
  </property>
</Properties>
</file>